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9" r:id="rId2"/>
    <p:sldMasterId id="2147483685" r:id="rId3"/>
  </p:sldMasterIdLst>
  <p:notesMasterIdLst>
    <p:notesMasterId r:id="rId27"/>
  </p:notesMasterIdLst>
  <p:handoutMasterIdLst>
    <p:handoutMasterId r:id="rId28"/>
  </p:handoutMasterIdLst>
  <p:sldIdLst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8" r:id="rId13"/>
    <p:sldId id="269" r:id="rId14"/>
    <p:sldId id="279" r:id="rId15"/>
    <p:sldId id="270" r:id="rId16"/>
    <p:sldId id="271" r:id="rId17"/>
    <p:sldId id="272" r:id="rId18"/>
    <p:sldId id="273" r:id="rId19"/>
    <p:sldId id="274" r:id="rId20"/>
    <p:sldId id="268" r:id="rId21"/>
    <p:sldId id="275" r:id="rId22"/>
    <p:sldId id="276" r:id="rId23"/>
    <p:sldId id="277" r:id="rId24"/>
    <p:sldId id="280" r:id="rId25"/>
    <p:sldId id="281" r:id="rId26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1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78800F8-8D26-41E5-9F50-650B020D0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F2D348-C31A-4D98-9CF1-6A298C2BA7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C6DB-C0E7-464D-B61F-97C318439D2A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44DC0D-5A0A-4562-84C1-E42337FB3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22311E-3213-4682-8F88-5C0714B41F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6CAB6-D471-4795-A858-B107ED1F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84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014D1-0F60-4C3F-A5DA-6D1A1CA2B303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F9C27-49B1-48AD-B9D9-331E501EB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1625" y="390525"/>
            <a:ext cx="5051425" cy="3789363"/>
          </a:xfrm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2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study5 observed that after subcutaneous injection of either analog, insulin </a:t>
            </a:r>
            <a:r>
              <a:rPr lang="en-US" dirty="0" err="1"/>
              <a:t>lispro</a:t>
            </a:r>
            <a:r>
              <a:rPr lang="en-US" dirty="0"/>
              <a:t> showed more rapid absorption, reached a peak concentration earlier (40 ± 3 minutes versus 49 ± 3 minutes; P = 0.01) and showed a more rapid decline than insulin </a:t>
            </a:r>
            <a:r>
              <a:rPr lang="en-US" dirty="0" err="1"/>
              <a:t>aspart</a:t>
            </a:r>
            <a:r>
              <a:rPr lang="en-US" dirty="0"/>
              <a:t> (decrease of free insulin concentration from peak concentration to 50% of the maximum </a:t>
            </a:r>
            <a:r>
              <a:rPr lang="en-US" dirty="0" err="1"/>
              <a:t>concentra-tion</a:t>
            </a:r>
            <a:r>
              <a:rPr lang="en-US" dirty="0"/>
              <a:t>, 113 ± 10 minutes versus 154 ± 14 minutes; P = 0.02). The authors of this study believed this finding may be of clinical importance.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Reference:  </a:t>
            </a:r>
            <a:r>
              <a:rPr lang="en-GB" altLang="en-US" sz="1200" b="1" dirty="0">
                <a:latin typeface="Arial" panose="020B0604020202020204" pitchFamily="34" charset="0"/>
              </a:rPr>
              <a:t>Christina A. </a:t>
            </a:r>
            <a:r>
              <a:rPr lang="en-GB" altLang="en-US" sz="1200" b="1" dirty="0" err="1">
                <a:latin typeface="Arial" panose="020B0604020202020204" pitchFamily="34" charset="0"/>
              </a:rPr>
              <a:t>Hedman</a:t>
            </a:r>
            <a:r>
              <a:rPr lang="en-GB" altLang="en-US" sz="1200" b="1" dirty="0">
                <a:latin typeface="Arial" panose="020B0604020202020204" pitchFamily="34" charset="0"/>
              </a:rPr>
              <a:t> et al. </a:t>
            </a:r>
            <a:r>
              <a:rPr lang="en-GB" altLang="en-US" sz="1200" b="1" dirty="0" err="1">
                <a:latin typeface="Arial" panose="020B0604020202020204" pitchFamily="34" charset="0"/>
              </a:rPr>
              <a:t>Diab</a:t>
            </a:r>
            <a:r>
              <a:rPr lang="en-GB" altLang="en-US" sz="1200" b="1" dirty="0">
                <a:latin typeface="Arial" panose="020B0604020202020204" pitchFamily="34" charset="0"/>
              </a:rPr>
              <a:t> Care 2001;24:1120-1121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5F637-D6AE-4938-AB69-777C2EF71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20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1625" y="390525"/>
            <a:ext cx="5051425" cy="3789363"/>
          </a:xfrm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5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1896"/>
            <a:ext cx="7772400" cy="2375064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800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7750"/>
            <a:ext cx="64008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None/>
              <a:defRPr sz="2000" b="1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49C22AD-EADD-49C8-A17E-0DCD97539D69}"/>
              </a:ext>
            </a:extLst>
          </p:cNvPr>
          <p:cNvSpPr/>
          <p:nvPr userDrawn="1"/>
        </p:nvSpPr>
        <p:spPr>
          <a:xfrm>
            <a:off x="0" y="6305266"/>
            <a:ext cx="9144000" cy="55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50415D-0DFC-4378-8DBD-E0C07DFC76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58" y="6322776"/>
            <a:ext cx="18288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4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4928"/>
            <a:ext cx="7772400" cy="9376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-1588" y="0"/>
            <a:ext cx="9144001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E0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0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7326" y="6356350"/>
            <a:ext cx="489473" cy="365125"/>
          </a:xfrm>
          <a:prstGeom prst="rect">
            <a:avLst/>
          </a:prstGeom>
        </p:spPr>
        <p:txBody>
          <a:bodyPr/>
          <a:lstStyle/>
          <a:p>
            <a:fld id="{CBCDCADC-37B3-B74E-BA43-1DCEFE10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9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9940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555425"/>
            <a:ext cx="8229600" cy="4525963"/>
          </a:xfrm>
          <a:prstGeom prst="rect">
            <a:avLst/>
          </a:prstGeom>
        </p:spPr>
        <p:txBody>
          <a:bodyPr lIns="91431" tIns="45716" rIns="91431" bIns="45716"/>
          <a:lstStyle>
            <a:lvl1pPr marL="171432" indent="-171432"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+mn-lt"/>
                <a:cs typeface="Arial"/>
              </a:defRPr>
            </a:lvl1pPr>
            <a:lvl2pPr marL="365723" indent="-182862"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  <a:cs typeface="Arial"/>
              </a:defRPr>
            </a:lvl2pPr>
            <a:lvl3pPr marL="548584" indent="-182862"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  <a:cs typeface="Arial"/>
              </a:defRPr>
            </a:lvl3pPr>
            <a:lvl4pPr marL="731446" indent="-182862"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  <a:cs typeface="Arial"/>
              </a:defRPr>
            </a:lvl4pPr>
            <a:lvl5pPr marL="1657184" indent="-228577"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6734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554480"/>
            <a:ext cx="8229600" cy="4525963"/>
          </a:xfrm>
          <a:prstGeom prst="rect">
            <a:avLst/>
          </a:prstGeom>
        </p:spPr>
        <p:txBody>
          <a:bodyPr lIns="91431" tIns="45716" rIns="91431" bIns="45716"/>
          <a:lstStyle>
            <a:lvl1pPr marL="171432" indent="-171432"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468584" indent="-285722">
              <a:buClr>
                <a:schemeClr val="accent1"/>
              </a:buClr>
              <a:defRPr lang="en-US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651445" indent="-285722">
              <a:buClr>
                <a:schemeClr val="accent1"/>
              </a:buCl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834306" indent="-285722">
              <a:buClr>
                <a:schemeClr val="accent1"/>
              </a:buCl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657184" indent="-228577">
              <a:defRPr>
                <a:latin typeface="+mn-lt"/>
              </a:defRPr>
            </a:lvl5pPr>
          </a:lstStyle>
          <a:p>
            <a:pPr marL="171432" lvl="0" indent="-17143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365723" lvl="1" indent="-1828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548584" lvl="2" indent="-1828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731446" lvl="3" indent="-1828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0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963" y="1557388"/>
            <a:ext cx="7772400" cy="1500187"/>
          </a:xfrm>
          <a:prstGeom prst="rect">
            <a:avLst/>
          </a:prstGeom>
        </p:spPr>
        <p:txBody>
          <a:bodyPr lIns="91431" tIns="45716" rIns="91431" bIns="45716"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cs typeface="Arial"/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264" y="3460802"/>
            <a:ext cx="7877175" cy="1533525"/>
          </a:xfrm>
          <a:prstGeom prst="rect">
            <a:avLst/>
          </a:prstGeom>
        </p:spPr>
        <p:txBody>
          <a:bodyPr lIns="91431" tIns="45716" rIns="91431" bIns="45716"/>
          <a:lstStyle>
            <a:lvl1pPr marL="400010" indent="-171432">
              <a:spcBef>
                <a:spcPts val="200"/>
              </a:spcBef>
              <a:buClr>
                <a:schemeClr val="accent1"/>
              </a:buClr>
              <a:buSzPct val="120000"/>
              <a:defRPr sz="1600">
                <a:solidFill>
                  <a:schemeClr val="tx1"/>
                </a:solidFill>
                <a:latin typeface="+mn-lt"/>
                <a:cs typeface="Arial"/>
              </a:defRPr>
            </a:lvl1pPr>
            <a:lvl2pPr marL="548584" indent="-182862">
              <a:buClr>
                <a:schemeClr val="accent1"/>
              </a:buClr>
              <a:defRPr sz="1400">
                <a:solidFill>
                  <a:schemeClr val="tx1"/>
                </a:solidFill>
                <a:latin typeface="+mn-lt"/>
                <a:cs typeface="Arial"/>
              </a:defRPr>
            </a:lvl2pPr>
            <a:lvl3pPr marL="731446" indent="-182862">
              <a:buClr>
                <a:schemeClr val="accent1"/>
              </a:buClr>
              <a:defRPr sz="1200">
                <a:solidFill>
                  <a:schemeClr val="tx1"/>
                </a:solidFill>
                <a:latin typeface="+mn-lt"/>
                <a:cs typeface="Arial"/>
              </a:defRPr>
            </a:lvl3pPr>
            <a:lvl4pPr marL="914309" indent="-182862">
              <a:buClr>
                <a:schemeClr val="accent1"/>
              </a:buClr>
              <a:defRPr sz="1200">
                <a:solidFill>
                  <a:schemeClr val="tx1"/>
                </a:solidFill>
                <a:latin typeface="+mn-lt"/>
                <a:cs typeface="Arial"/>
              </a:defRPr>
            </a:lvl4pPr>
            <a:lvl5pPr marL="1097170" indent="-182862">
              <a:defRPr>
                <a:latin typeface="+mn-lt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81026" y="3098851"/>
            <a:ext cx="7915275" cy="371474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buFontTx/>
              <a:buNone/>
              <a:defRPr sz="1800" b="1">
                <a:solidFill>
                  <a:schemeClr val="accent1"/>
                </a:solidFill>
                <a:latin typeface="+mn-lt"/>
                <a:cs typeface="Arial"/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71500" y="58163"/>
            <a:ext cx="8229600" cy="1143000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726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216" y="1540825"/>
            <a:ext cx="3819525" cy="4525963"/>
          </a:xfrm>
          <a:prstGeom prst="rect">
            <a:avLst/>
          </a:prstGeom>
        </p:spPr>
        <p:txBody>
          <a:bodyPr lIns="91431" tIns="45716" rIns="91431" bIns="45716"/>
          <a:lstStyle>
            <a:lvl1pPr marL="171432" indent="-171432">
              <a:buClr>
                <a:schemeClr val="accent1"/>
              </a:buClr>
              <a:buSzPct val="12000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68584" indent="-285722">
              <a:buClr>
                <a:schemeClr val="accent1"/>
              </a:buClr>
              <a:defRPr lang="en-US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651445" indent="-285722">
              <a:buClr>
                <a:schemeClr val="accent1"/>
              </a:buCl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834306" indent="-285722">
              <a:buClr>
                <a:schemeClr val="accent1"/>
              </a:buCl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914309" indent="-274292">
              <a:buClr>
                <a:schemeClr val="accent1"/>
              </a:buClr>
              <a:defRPr sz="1400">
                <a:solidFill>
                  <a:schemeClr val="tx1"/>
                </a:solidFill>
                <a:latin typeface="+mn-lt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71432" lvl="0" indent="-17143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365723" lvl="1" indent="-1828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548584" lvl="2" indent="-1828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731446" lvl="3" indent="-1828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4480"/>
            <a:ext cx="4038600" cy="4525963"/>
          </a:xfrm>
          <a:prstGeom prst="rect">
            <a:avLst/>
          </a:prstGeom>
        </p:spPr>
        <p:txBody>
          <a:bodyPr lIns="91431" tIns="45716" rIns="91431" bIns="45716"/>
          <a:lstStyle>
            <a:lvl1pPr marL="171432" indent="-171432" algn="l" defTabSz="914309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68584" indent="-285722" algn="l" defTabSz="91430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defRPr lang="en-US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651445" indent="-285722" algn="l" defTabSz="91430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834306" indent="-285722" algn="l" defTabSz="91430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925737" indent="-285722" algn="l" defTabSz="91430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71432" lvl="0" indent="-17143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365723" lvl="1" indent="-1828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548584" lvl="2" indent="-1828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731446" lvl="3" indent="-1828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914309" lvl="4" indent="-2742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491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53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34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09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1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latin typeface="+mn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57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7326" y="6356350"/>
            <a:ext cx="48947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43331F-4FB2-492C-AC3E-CC7AB3F94004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4382C3B-7341-4D4A-91B8-289578BD1524}"/>
              </a:ext>
            </a:extLst>
          </p:cNvPr>
          <p:cNvSpPr/>
          <p:nvPr userDrawn="1"/>
        </p:nvSpPr>
        <p:spPr>
          <a:xfrm>
            <a:off x="0" y="6305266"/>
            <a:ext cx="9144000" cy="55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2DBD88-6304-480D-A369-29A4B55B2C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58" y="6322776"/>
            <a:ext cx="18288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7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7326" y="6356350"/>
            <a:ext cx="48947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E05A48-7A9B-4F49-AA49-CF93AEFBBF54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D94D198-229E-40A2-A4B8-6C1298A1BDEC}"/>
              </a:ext>
            </a:extLst>
          </p:cNvPr>
          <p:cNvSpPr/>
          <p:nvPr userDrawn="1"/>
        </p:nvSpPr>
        <p:spPr>
          <a:xfrm>
            <a:off x="0" y="6305266"/>
            <a:ext cx="9144000" cy="55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87CA79A-8599-4094-8EDC-24B390408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58" y="6322776"/>
            <a:ext cx="18288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1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3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685803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he-IL" noProof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197326" y="6356350"/>
            <a:ext cx="48947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85D37E56-BB62-4F88-8C37-6E77871E9C6E}" type="slidenum">
              <a:rPr lang="he-I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DB5C42A-E2AB-45ED-AD06-BE013357EC78}"/>
              </a:ext>
            </a:extLst>
          </p:cNvPr>
          <p:cNvSpPr/>
          <p:nvPr userDrawn="1"/>
        </p:nvSpPr>
        <p:spPr>
          <a:xfrm>
            <a:off x="0" y="6305266"/>
            <a:ext cx="9144000" cy="55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D3105CF-C7E9-4C5E-819C-4703F1FD0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58" y="6322776"/>
            <a:ext cx="18288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4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7326" y="6356350"/>
            <a:ext cx="48947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B9C9B4-F00A-4D2C-ABE6-250E218DC36B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2B8ED8A-01F8-466C-BD92-CCD97813B308}"/>
              </a:ext>
            </a:extLst>
          </p:cNvPr>
          <p:cNvSpPr/>
          <p:nvPr userDrawn="1"/>
        </p:nvSpPr>
        <p:spPr>
          <a:xfrm>
            <a:off x="0" y="6305266"/>
            <a:ext cx="9144000" cy="55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8F1CC1-7ED0-45A8-8C20-0C3E22E14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58" y="6322776"/>
            <a:ext cx="18288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7326" y="6356350"/>
            <a:ext cx="48947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7FC8C0-B2BA-4DBF-B7C0-E78B2BB4B03E}" type="slidenum">
              <a:rPr lang="he-I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F98445D-FA6D-4D16-9DAF-6A4C2DBABE13}"/>
              </a:ext>
            </a:extLst>
          </p:cNvPr>
          <p:cNvSpPr/>
          <p:nvPr userDrawn="1"/>
        </p:nvSpPr>
        <p:spPr>
          <a:xfrm>
            <a:off x="0" y="6305266"/>
            <a:ext cx="9144000" cy="55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15E7D19-6F9B-49F5-9A19-4AC6BF69C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58" y="6322776"/>
            <a:ext cx="18288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1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99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555425"/>
            <a:ext cx="8229600" cy="45259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+mj-lt"/>
              </a:defRPr>
            </a:lvl1pPr>
            <a:lvl2pPr marL="571500" indent="-285750"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2pPr>
            <a:lvl3pPr marL="742950" indent="-171450"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3pPr>
            <a:lvl4pPr marL="1028700" indent="-228600">
              <a:buClr>
                <a:schemeClr val="accent1"/>
              </a:buClr>
              <a:defRPr>
                <a:solidFill>
                  <a:schemeClr val="tx1"/>
                </a:solidFill>
                <a:latin typeface="+mn-lt"/>
              </a:defRPr>
            </a:lvl4pPr>
            <a:lvl5pPr marL="1657350" indent="-228600"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553200"/>
            <a:ext cx="4724400" cy="228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Arial" charset="0"/>
              </a:rPr>
              <a:t>Eli Lilly and Company – Confidential</a:t>
            </a:r>
          </a:p>
        </p:txBody>
      </p:sp>
    </p:spTree>
    <p:extLst>
      <p:ext uri="{BB962C8B-B14F-4D97-AF65-F5344CB8AC3E}">
        <p14:creationId xmlns:p14="http://schemas.microsoft.com/office/powerpoint/2010/main" val="515785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5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274" y="1540825"/>
            <a:ext cx="3819525" cy="45259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0825"/>
            <a:ext cx="4038600" cy="4525963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Cambria" pitchFamily="18" charset="0"/>
                <a:ea typeface="+mn-ea"/>
                <a:cs typeface="Times New Roman" pitchFamily="18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Cambria" pitchFamily="18" charset="0"/>
                <a:ea typeface="+mn-ea"/>
                <a:cs typeface="Times New Roman" pitchFamily="18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Cambria" pitchFamily="18" charset="0"/>
                <a:ea typeface="+mn-ea"/>
                <a:cs typeface="Times New Roman" pitchFamily="18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Cambria" pitchFamily="18" charset="0"/>
                <a:ea typeface="+mn-ea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0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4697_elhugl_brand_pp_temp_lo16.jpg"/>
          <p:cNvPicPr>
            <a:picLocks noChangeAspect="1"/>
          </p:cNvPicPr>
          <p:nvPr/>
        </p:nvPicPr>
        <p:blipFill>
          <a:blip r:embed="rId8" cstate="print"/>
          <a:srcRect l="101" t="10563" b="49437"/>
          <a:stretch>
            <a:fillRect/>
          </a:stretch>
        </p:blipFill>
        <p:spPr>
          <a:xfrm>
            <a:off x="0" y="724394"/>
            <a:ext cx="9144000" cy="2745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75" y="13959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3368037"/>
            <a:ext cx="8229600" cy="1555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lilly_rgb_4in_3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46427" y="6403400"/>
            <a:ext cx="638496" cy="3619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6246424"/>
            <a:ext cx="91440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246813"/>
            <a:ext cx="9144000" cy="15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7" descr="humalog_GLB_r_vert_4cp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5083175"/>
            <a:ext cx="17557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humalog_GLB_r_25_vert_4cp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106988"/>
            <a:ext cx="1835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humalog_GLB_r_50_vert_4cp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5118100"/>
            <a:ext cx="18383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\\Cmhpgswfsw03\GSW Teams\Humalog Global\Projects\2014\U200 KwikPen Launch\Logo\Global\humalog_u200_kp_GLB_4cp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66" y="5105400"/>
            <a:ext cx="2144084" cy="101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1000" y="6389688"/>
            <a:ext cx="2589212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/>
                </a:solidFill>
              </a:rPr>
              <a:t>@ 2015 Eli Lilly and Company</a:t>
            </a:r>
          </a:p>
        </p:txBody>
      </p:sp>
    </p:spTree>
    <p:extLst>
      <p:ext uri="{BB962C8B-B14F-4D97-AF65-F5344CB8AC3E}">
        <p14:creationId xmlns:p14="http://schemas.microsoft.com/office/powerpoint/2010/main" val="382693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lang="en-US" sz="3800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200"/>
        </a:spcBef>
        <a:buFont typeface="Arial" pitchFamily="34" charset="0"/>
        <a:buNone/>
        <a:defRPr lang="en-US" sz="2000" b="1" kern="1200" smtClean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b="1" kern="1200" smtClean="0">
          <a:solidFill>
            <a:schemeClr val="accent5"/>
          </a:solidFill>
          <a:latin typeface="Arial Narrow" pitchFamily="34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b="1" kern="1200" smtClean="0">
          <a:solidFill>
            <a:schemeClr val="accent5"/>
          </a:solidFill>
          <a:latin typeface="Arial Narrow" pitchFamily="34" charset="0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b="1" kern="1200" smtClean="0">
          <a:solidFill>
            <a:schemeClr val="accent5"/>
          </a:solidFill>
          <a:latin typeface="Arial Narrow" pitchFamily="34" charset="0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b="1" kern="1200">
          <a:solidFill>
            <a:schemeClr val="accent5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44697_elhugl_brand_pp_temp_lo16.jpg"/>
          <p:cNvPicPr>
            <a:picLocks noChangeAspect="1"/>
          </p:cNvPicPr>
          <p:nvPr/>
        </p:nvPicPr>
        <p:blipFill>
          <a:blip r:embed="rId7" cstate="print"/>
          <a:srcRect l="101" t="43114" b="49437"/>
          <a:stretch>
            <a:fillRect/>
          </a:stretch>
        </p:blipFill>
        <p:spPr bwMode="auto">
          <a:xfrm>
            <a:off x="0" y="612775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44697_elhugl_brand_pp_temp_lo16.jpg"/>
          <p:cNvPicPr>
            <a:picLocks noChangeAspect="1"/>
          </p:cNvPicPr>
          <p:nvPr/>
        </p:nvPicPr>
        <p:blipFill>
          <a:blip r:embed="rId7" cstate="print"/>
          <a:srcRect l="101" t="10565" b="52937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02675" y="6534150"/>
            <a:ext cx="4032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359AB787-A294-431C-AAA2-ECFDE583EE76}" type="slidenum">
              <a:rPr lang="en-US" sz="1200">
                <a:solidFill>
                  <a:srgbClr val="000000"/>
                </a:solidFill>
                <a:latin typeface="Arial"/>
                <a:cs typeface="Arial" charset="0"/>
              </a:rPr>
              <a:pPr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6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700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rgbClr val="988F86"/>
          </a:solidFill>
          <a:latin typeface="Cambria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988F86"/>
          </a:solidFill>
          <a:latin typeface="Cambria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988F86"/>
          </a:solidFill>
          <a:latin typeface="Cambria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988F86"/>
          </a:solidFill>
          <a:latin typeface="Cambria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988F86"/>
          </a:solidFill>
          <a:latin typeface="Cambria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44697_elhugl_brand_pp_temp_lo16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43114" b="49437"/>
          <a:stretch>
            <a:fillRect/>
          </a:stretch>
        </p:blipFill>
        <p:spPr bwMode="auto">
          <a:xfrm>
            <a:off x="0" y="938213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 flipH="1">
            <a:off x="9144396" y="5808372"/>
            <a:ext cx="1399504" cy="1049628"/>
          </a:xfrm>
          <a:prstGeom prst="rect">
            <a:avLst/>
          </a:prstGeom>
        </p:spPr>
      </p:pic>
      <p:pic>
        <p:nvPicPr>
          <p:cNvPr id="9" name="Picture 5" descr="44697_elhugl_brand_pp_temp_lo16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565" b="52937"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83316" y="6523167"/>
            <a:ext cx="6096630" cy="215436"/>
          </a:xfrm>
          <a:prstGeom prst="rect">
            <a:avLst/>
          </a:prstGeom>
          <a:noFill/>
        </p:spPr>
        <p:txBody>
          <a:bodyPr wrap="square" lIns="91431" tIns="45716" rIns="91431" bIns="45716">
            <a:spAutoFit/>
          </a:bodyPr>
          <a:lstStyle/>
          <a:p>
            <a:pPr defTabSz="914309">
              <a:defRPr/>
            </a:pPr>
            <a:r>
              <a:rPr lang="en-US" sz="800" dirty="0">
                <a:solidFill>
                  <a:srgbClr val="000000"/>
                </a:solidFill>
              </a:rPr>
              <a:t>@ 2018 Eli Lilly and Company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02676" y="6477001"/>
            <a:ext cx="403225" cy="261602"/>
          </a:xfrm>
          <a:prstGeom prst="rect">
            <a:avLst/>
          </a:prstGeom>
          <a:noFill/>
        </p:spPr>
        <p:txBody>
          <a:bodyPr lIns="91431" tIns="45716" rIns="91431" bIns="45716">
            <a:spAutoFit/>
          </a:bodyPr>
          <a:lstStyle/>
          <a:p>
            <a:pPr defTabSz="914309">
              <a:defRPr/>
            </a:pPr>
            <a:fld id="{D74228C8-11E3-484B-B149-F0EB08C9FE05}" type="slidenum">
              <a:rPr lang="en-US" sz="1100" smtClean="0">
                <a:solidFill>
                  <a:srgbClr val="000000"/>
                </a:solidFill>
                <a:latin typeface="Arial"/>
              </a:rPr>
              <a:pPr defTabSz="914309"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20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700" kern="1200" dirty="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154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309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463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618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rgbClr val="988F86"/>
          </a:solidFill>
          <a:latin typeface="Cambria" pitchFamily="18" charset="0"/>
          <a:ea typeface="+mn-ea"/>
          <a:cs typeface="Times New Roman" pitchFamily="18" charset="0"/>
        </a:defRPr>
      </a:lvl1pPr>
      <a:lvl2pPr marL="742876" indent="-2857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988F86"/>
          </a:solidFill>
          <a:latin typeface="Cambria" pitchFamily="18" charset="0"/>
          <a:ea typeface="+mn-ea"/>
          <a:cs typeface="Times New Roman" pitchFamily="18" charset="0"/>
        </a:defRPr>
      </a:lvl2pPr>
      <a:lvl3pPr marL="1142886" indent="-2285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988F86"/>
          </a:solidFill>
          <a:latin typeface="Cambria" pitchFamily="18" charset="0"/>
          <a:ea typeface="+mn-ea"/>
          <a:cs typeface="Times New Roman" pitchFamily="18" charset="0"/>
        </a:defRPr>
      </a:lvl3pPr>
      <a:lvl4pPr marL="1600040" indent="-2285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988F86"/>
          </a:solidFill>
          <a:latin typeface="Cambria" pitchFamily="18" charset="0"/>
          <a:ea typeface="+mn-ea"/>
          <a:cs typeface="Times New Roman" pitchFamily="18" charset="0"/>
        </a:defRPr>
      </a:lvl4pPr>
      <a:lvl5pPr marL="2057194" indent="-2285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988F86"/>
          </a:solidFill>
          <a:latin typeface="Cambria" pitchFamily="18" charset="0"/>
          <a:ea typeface="+mn-ea"/>
          <a:cs typeface="Times New Roman" pitchFamily="18" charset="0"/>
        </a:defRPr>
      </a:lvl5pPr>
      <a:lvl6pPr marL="2514348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011" y="771896"/>
            <a:ext cx="8649273" cy="237506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Intensifikasi</a:t>
            </a:r>
            <a:r>
              <a:rPr lang="en-US" dirty="0">
                <a:solidFill>
                  <a:srgbClr val="FF0000"/>
                </a:solidFill>
              </a:rPr>
              <a:t> Insulin </a:t>
            </a:r>
            <a:r>
              <a:rPr lang="en-US" dirty="0" err="1">
                <a:solidFill>
                  <a:srgbClr val="FF0000"/>
                </a:solidFill>
              </a:rPr>
              <a:t>setelah</a:t>
            </a:r>
            <a:r>
              <a:rPr lang="en-US" dirty="0">
                <a:solidFill>
                  <a:srgbClr val="FF0000"/>
                </a:solidFill>
              </a:rPr>
              <a:t> Insulin Basal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Humalog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3357750"/>
            <a:ext cx="6400800" cy="1009534"/>
          </a:xfrm>
        </p:spPr>
        <p:txBody>
          <a:bodyPr anchor="ctr"/>
          <a:lstStyle/>
          <a:p>
            <a:r>
              <a:rPr lang="id-ID" dirty="0" smtClean="0"/>
              <a:t>Pugud Samodro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8364" y="4790364"/>
            <a:ext cx="8720920" cy="1378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546" y="6346209"/>
            <a:ext cx="1637732" cy="313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6" t="18375" r="12494" b="21445"/>
          <a:stretch/>
        </p:blipFill>
        <p:spPr>
          <a:xfrm>
            <a:off x="685800" y="4667015"/>
            <a:ext cx="2794379" cy="1267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3172" y="3358831"/>
            <a:ext cx="1411925" cy="45814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1AD7F78-FFF1-482E-9265-A60936DA4793}"/>
              </a:ext>
            </a:extLst>
          </p:cNvPr>
          <p:cNvSpPr/>
          <p:nvPr/>
        </p:nvSpPr>
        <p:spPr>
          <a:xfrm>
            <a:off x="132603" y="6611951"/>
            <a:ext cx="63315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material has been fully developed by APL, and Lilly declines any responsibility and liability for the content and use of this material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474279-CFB5-4C90-9F0C-76F2AB85F245}"/>
              </a:ext>
            </a:extLst>
          </p:cNvPr>
          <p:cNvSpPr txBox="1"/>
          <p:nvPr/>
        </p:nvSpPr>
        <p:spPr>
          <a:xfrm>
            <a:off x="146463" y="6323190"/>
            <a:ext cx="4765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For Healthcare Professionals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F043E8-02D2-43B8-84D8-EAC7C0C38FE6}"/>
              </a:ext>
            </a:extLst>
          </p:cNvPr>
          <p:cNvSpPr txBox="1"/>
          <p:nvPr/>
        </p:nvSpPr>
        <p:spPr>
          <a:xfrm>
            <a:off x="7980219" y="0"/>
            <a:ext cx="1163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Hg-18-09-07</a:t>
            </a:r>
          </a:p>
        </p:txBody>
      </p:sp>
    </p:spTree>
    <p:extLst>
      <p:ext uri="{BB962C8B-B14F-4D97-AF65-F5344CB8AC3E}">
        <p14:creationId xmlns:p14="http://schemas.microsoft.com/office/powerpoint/2010/main" val="396628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533622" y="3985591"/>
            <a:ext cx="2490013" cy="220629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119349"/>
            <a:ext cx="8658225" cy="12001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Insulin </a:t>
            </a:r>
            <a:r>
              <a:rPr lang="en-US" b="1" dirty="0" err="1">
                <a:solidFill>
                  <a:srgbClr val="FF0000"/>
                </a:solidFill>
              </a:rPr>
              <a:t>Lispro</a:t>
            </a:r>
            <a:r>
              <a:rPr lang="en-US" b="1" dirty="0">
                <a:solidFill>
                  <a:srgbClr val="FF0000"/>
                </a:solidFill>
              </a:rPr>
              <a:t> (rDNA origin) [Humalog®]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67928">
            <a:off x="4408864" y="3982385"/>
            <a:ext cx="4997072" cy="1491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26166" y="1441372"/>
            <a:ext cx="51469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Insulin analog &amp; insulin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kerja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rapid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pertama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yang 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dikembangkan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dikomersialisasikan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Menyerupai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pola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sekresi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insulin 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pankreatik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endogenus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Diindikasikan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untuk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kontrol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gula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darah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untuk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pasien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yang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memerlukan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insulin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00374" y="6460179"/>
            <a:ext cx="568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et.al. Diabetes, Metabolic Syndrome and Obesity: Targets and Therapy 2012:5 1-10.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Insulin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Lispro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(Humalog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Kwikpen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100U/ml) Package Insert, Philippines.  PV8110PLP. </a:t>
            </a:r>
          </a:p>
        </p:txBody>
      </p:sp>
      <p:pic>
        <p:nvPicPr>
          <p:cNvPr id="2050" name="Picture 2" descr="Boton-correcto[2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7" y="1578161"/>
            <a:ext cx="564500" cy="56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" name="Picture 2" descr="Boton-correcto[2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5" y="2940470"/>
            <a:ext cx="564500" cy="56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" name="Picture 2" descr="Boton-correcto[2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6" y="4160825"/>
            <a:ext cx="564500" cy="56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10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Humalog – Insulin </a:t>
            </a:r>
            <a:r>
              <a:rPr lang="en-US" dirty="0" err="1">
                <a:solidFill>
                  <a:srgbClr val="FF0000"/>
                </a:solidFill>
              </a:rPr>
              <a:t>Lispro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AutoShape 10"/>
          <p:cNvCxnSpPr>
            <a:cxnSpLocks noChangeShapeType="1"/>
          </p:cNvCxnSpPr>
          <p:nvPr/>
        </p:nvCxnSpPr>
        <p:spPr bwMode="auto">
          <a:xfrm flipH="1">
            <a:off x="5326657" y="4739433"/>
            <a:ext cx="265113" cy="487363"/>
          </a:xfrm>
          <a:prstGeom prst="straightConnector1">
            <a:avLst/>
          </a:prstGeom>
          <a:noFill/>
          <a:ln w="28575">
            <a:solidFill>
              <a:schemeClr val="tx1">
                <a:lumMod val="75000"/>
              </a:schemeClr>
            </a:solidFill>
            <a:round/>
            <a:headEnd/>
            <a:tailEnd/>
          </a:ln>
        </p:spPr>
      </p:cxn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027832" y="4188571"/>
            <a:ext cx="1277938" cy="314325"/>
            <a:chOff x="1212" y="984"/>
            <a:chExt cx="805" cy="198"/>
          </a:xfrm>
        </p:grpSpPr>
        <p:cxnSp>
          <p:nvCxnSpPr>
            <p:cNvPr id="5" name="AutoShape 12"/>
            <p:cNvCxnSpPr>
              <a:cxnSpLocks noChangeShapeType="1"/>
            </p:cNvCxnSpPr>
            <p:nvPr/>
          </p:nvCxnSpPr>
          <p:spPr bwMode="auto">
            <a:xfrm>
              <a:off x="1212" y="984"/>
              <a:ext cx="0" cy="198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6" name="AutoShape 13"/>
            <p:cNvCxnSpPr>
              <a:cxnSpLocks noChangeShapeType="1"/>
            </p:cNvCxnSpPr>
            <p:nvPr/>
          </p:nvCxnSpPr>
          <p:spPr bwMode="auto">
            <a:xfrm>
              <a:off x="2016" y="984"/>
              <a:ext cx="0" cy="198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7" name="AutoShape 14"/>
            <p:cNvCxnSpPr>
              <a:cxnSpLocks noChangeShapeType="1"/>
            </p:cNvCxnSpPr>
            <p:nvPr/>
          </p:nvCxnSpPr>
          <p:spPr bwMode="auto">
            <a:xfrm flipH="1">
              <a:off x="1212" y="984"/>
              <a:ext cx="805" cy="1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</p:cxnSp>
      </p:grpSp>
      <p:cxnSp>
        <p:nvCxnSpPr>
          <p:cNvPr id="8" name="AutoShape 15"/>
          <p:cNvCxnSpPr>
            <a:cxnSpLocks noChangeShapeType="1"/>
          </p:cNvCxnSpPr>
          <p:nvPr/>
        </p:nvCxnSpPr>
        <p:spPr bwMode="auto">
          <a:xfrm flipH="1">
            <a:off x="2280245" y="4745783"/>
            <a:ext cx="1587" cy="471488"/>
          </a:xfrm>
          <a:prstGeom prst="straightConnector1">
            <a:avLst/>
          </a:prstGeom>
          <a:noFill/>
          <a:ln w="28575">
            <a:solidFill>
              <a:schemeClr val="tx1">
                <a:lumMod val="75000"/>
              </a:schemeClr>
            </a:solidFill>
            <a:round/>
            <a:headEnd/>
            <a:tailEnd/>
          </a:ln>
        </p:spPr>
      </p:cxnSp>
      <p:cxnSp>
        <p:nvCxnSpPr>
          <p:cNvPr id="9" name="AutoShape 22"/>
          <p:cNvCxnSpPr>
            <a:cxnSpLocks noChangeShapeType="1"/>
            <a:stCxn id="61" idx="4"/>
            <a:endCxn id="65" idx="0"/>
          </p:cNvCxnSpPr>
          <p:nvPr/>
        </p:nvCxnSpPr>
        <p:spPr bwMode="auto">
          <a:xfrm flipH="1">
            <a:off x="7625357" y="5469683"/>
            <a:ext cx="3175" cy="396875"/>
          </a:xfrm>
          <a:prstGeom prst="straightConnector1">
            <a:avLst/>
          </a:prstGeom>
          <a:noFill/>
          <a:ln w="28575">
            <a:solidFill>
              <a:schemeClr val="tx1">
                <a:lumMod val="75000"/>
              </a:schemeClr>
            </a:solidFill>
            <a:prstDash val="sysDot"/>
            <a:round/>
            <a:headEnd/>
            <a:tailEnd/>
          </a:ln>
        </p:spPr>
      </p:cxn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60982" y="4142533"/>
            <a:ext cx="5410200" cy="606425"/>
            <a:chOff x="288" y="955"/>
            <a:chExt cx="3408" cy="382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32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92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52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812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132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292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452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612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932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092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252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412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732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897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057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217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537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Asn</a:t>
              </a: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377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572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772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972" y="1178"/>
              <a:ext cx="159" cy="159"/>
            </a:xfrm>
            <a:prstGeom prst="ellipse">
              <a:avLst/>
            </a:prstGeom>
            <a:solidFill>
              <a:srgbClr val="85A1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288" y="955"/>
              <a:ext cx="576" cy="17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algn="ctr">
                <a:defRPr sz="700"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A-chain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41932" y="5217271"/>
            <a:ext cx="7727950" cy="674687"/>
            <a:chOff x="276" y="1632"/>
            <a:chExt cx="4868" cy="425"/>
          </a:xfrm>
        </p:grpSpPr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32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492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812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132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1292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452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612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932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092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252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412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897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3057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217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3537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697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3857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017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337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4497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652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Asn</a:t>
              </a: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972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772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2572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3376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4176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4660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</a:t>
              </a: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4821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Lys</a:t>
              </a: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4985" y="1632"/>
              <a:ext cx="159" cy="159"/>
            </a:xfrm>
            <a:prstGeom prst="ellipse">
              <a:avLst/>
            </a:prstGeom>
            <a:solidFill>
              <a:srgbClr val="797E0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Thr</a:t>
              </a:r>
            </a:p>
          </p:txBody>
        </p:sp>
        <p:sp>
          <p:nvSpPr>
            <p:cNvPr id="64" name="Text Box 83"/>
            <p:cNvSpPr txBox="1">
              <a:spLocks noChangeArrowheads="1"/>
            </p:cNvSpPr>
            <p:nvPr/>
          </p:nvSpPr>
          <p:spPr bwMode="auto">
            <a:xfrm>
              <a:off x="276" y="1884"/>
              <a:ext cx="576" cy="17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algn="ctr">
                <a:defRPr sz="650"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B-chain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7499737" y="5866302"/>
            <a:ext cx="252413" cy="252413"/>
          </a:xfrm>
          <a:prstGeom prst="ellipse">
            <a:avLst/>
          </a:prstGeom>
          <a:solidFill>
            <a:schemeClr val="accent1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Geneva" charset="-128"/>
                <a:cs typeface="Arial" charset="0"/>
              </a:rPr>
              <a:t>Lys</a:t>
            </a:r>
          </a:p>
        </p:txBody>
      </p:sp>
      <p:cxnSp>
        <p:nvCxnSpPr>
          <p:cNvPr id="66" name="AutoShape 23"/>
          <p:cNvCxnSpPr>
            <a:cxnSpLocks noChangeShapeType="1"/>
            <a:endCxn id="67" idx="0"/>
          </p:cNvCxnSpPr>
          <p:nvPr/>
        </p:nvCxnSpPr>
        <p:spPr bwMode="auto">
          <a:xfrm>
            <a:off x="7884120" y="5469683"/>
            <a:ext cx="1587" cy="396875"/>
          </a:xfrm>
          <a:prstGeom prst="straightConnector1">
            <a:avLst/>
          </a:prstGeom>
          <a:noFill/>
          <a:ln w="28575">
            <a:solidFill>
              <a:schemeClr val="tx1">
                <a:lumMod val="75000"/>
              </a:schemeClr>
            </a:solidFill>
            <a:prstDash val="sysDot"/>
            <a:round/>
            <a:headEnd/>
            <a:tailEnd/>
          </a:ln>
        </p:spPr>
      </p:cxnSp>
      <p:sp>
        <p:nvSpPr>
          <p:cNvPr id="67" name="Oval 27"/>
          <p:cNvSpPr>
            <a:spLocks noChangeArrowheads="1"/>
          </p:cNvSpPr>
          <p:nvPr/>
        </p:nvSpPr>
        <p:spPr bwMode="auto">
          <a:xfrm>
            <a:off x="7760087" y="5866302"/>
            <a:ext cx="252413" cy="252413"/>
          </a:xfrm>
          <a:prstGeom prst="ellipse">
            <a:avLst/>
          </a:prstGeom>
          <a:solidFill>
            <a:schemeClr val="accent1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Geneva" charset="-128"/>
                <a:cs typeface="Arial" charset="0"/>
              </a:rPr>
              <a:t>Pro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00251" y="1446663"/>
            <a:ext cx="83114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Humalog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insulin analog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lispro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dimana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terjadi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penggantian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molekul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rantai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B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yaitu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prolin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pada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posisi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B28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menjadi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lisin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lisin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pada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posisi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B29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menjadi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prolin</a:t>
            </a:r>
            <a:endParaRPr lang="en-US" sz="2000" dirty="0">
              <a:solidFill>
                <a:srgbClr val="000000"/>
              </a:solidFill>
              <a:latin typeface="Arial" pitchFamily="34" charset="0"/>
              <a:ea typeface="Geneva" charset="-128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Humalog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dibuat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melalui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proses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rekombinan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DNA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melalui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bakteri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     E. coli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Pergantian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molekul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ini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dimaksudkan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memperbaiki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profil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farmakokinetik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Geneva" charset="-128"/>
              </a:rPr>
              <a:t> insulin</a:t>
            </a:r>
          </a:p>
        </p:txBody>
      </p:sp>
    </p:spTree>
    <p:extLst>
      <p:ext uri="{BB962C8B-B14F-4D97-AF65-F5344CB8AC3E}">
        <p14:creationId xmlns:p14="http://schemas.microsoft.com/office/powerpoint/2010/main" val="159916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653544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143856" y="6207253"/>
            <a:ext cx="4000144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1. Insulin </a:t>
            </a:r>
            <a:r>
              <a:rPr kumimoji="0" lang="en-GB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Lispro</a:t>
            </a: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(Humalog </a:t>
            </a:r>
            <a:r>
              <a:rPr kumimoji="0" lang="en-GB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Kwikpen</a:t>
            </a: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100U/ml) Package Insert, Philippines.  PV8110PLP.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2. Anderson JH, Jr. et al. Arch Intern Med. 1997;157:1249-1255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3. Christina A. </a:t>
            </a:r>
            <a:r>
              <a:rPr kumimoji="0" lang="en-GB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Hedman</a:t>
            </a: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et al. </a:t>
            </a:r>
            <a:r>
              <a:rPr kumimoji="0" lang="en-GB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Diab</a:t>
            </a: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Care 2001;24:1120-1121.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American Diabetes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      Association.  http://care.diabetesjournals.org/content/24/6/1120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4.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Boli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 GB, et.al. Diabetes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Obes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Metab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. 2011;13:251-257.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4347" y="177520"/>
            <a:ext cx="3404828" cy="830997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Farmakokinetik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Farmakodinamik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15543" y="128541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700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154"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309"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463"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618" algn="l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Insulin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Lispro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 (rDNA) origin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(Humalog®)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601" y="1570914"/>
            <a:ext cx="4456838" cy="2709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2141"/>
              </p:ext>
            </p:extLst>
          </p:nvPr>
        </p:nvGraphicFramePr>
        <p:xfrm>
          <a:off x="4557493" y="4481640"/>
          <a:ext cx="436594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753">
                  <a:extLst>
                    <a:ext uri="{9D8B030D-6E8A-4147-A177-3AD203B41FA5}">
                      <a16:colId xmlns="" xmlns:a16="http://schemas.microsoft.com/office/drawing/2014/main" val="91747503"/>
                    </a:ext>
                  </a:extLst>
                </a:gridCol>
                <a:gridCol w="2212192">
                  <a:extLst>
                    <a:ext uri="{9D8B030D-6E8A-4147-A177-3AD203B41FA5}">
                      <a16:colId xmlns="" xmlns:a16="http://schemas.microsoft.com/office/drawing/2014/main" val="3007798349"/>
                    </a:ext>
                  </a:extLst>
                </a:gridCol>
              </a:tblGrid>
              <a:tr h="195951">
                <a:tc>
                  <a:txBody>
                    <a:bodyPr/>
                    <a:lstStyle/>
                    <a:p>
                      <a:r>
                        <a:rPr lang="en-US" sz="1000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Insulin Lispro</a:t>
                      </a:r>
                      <a:r>
                        <a:rPr lang="en-US" sz="1000" baseline="30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1916664"/>
                  </a:ext>
                </a:extLst>
              </a:tr>
              <a:tr h="195951">
                <a:tc>
                  <a:txBody>
                    <a:bodyPr/>
                    <a:lstStyle/>
                    <a:p>
                      <a:r>
                        <a:rPr lang="en-US" sz="1000" dirty="0"/>
                        <a:t>Onset </a:t>
                      </a:r>
                      <a:r>
                        <a:rPr lang="en-US" sz="1000" dirty="0" err="1"/>
                        <a:t>Kerja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Kurang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lebih</a:t>
                      </a:r>
                      <a:r>
                        <a:rPr lang="en-US" sz="1000" dirty="0"/>
                        <a:t> 15 </a:t>
                      </a:r>
                      <a:r>
                        <a:rPr lang="en-US" sz="1000" dirty="0" err="1"/>
                        <a:t>menit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0410303"/>
                  </a:ext>
                </a:extLst>
              </a:tr>
              <a:tr h="224803">
                <a:tc>
                  <a:txBody>
                    <a:bodyPr/>
                    <a:lstStyle/>
                    <a:p>
                      <a:r>
                        <a:rPr lang="en-US" sz="1000" dirty="0" err="1"/>
                        <a:t>Waktu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Mencapai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Konsentrasi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Puncak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30 </a:t>
                      </a:r>
                      <a:r>
                        <a:rPr lang="en-US" sz="1000" dirty="0" err="1"/>
                        <a:t>hingga</a:t>
                      </a:r>
                      <a:r>
                        <a:rPr lang="en-US" sz="1000" dirty="0"/>
                        <a:t> 70 </a:t>
                      </a:r>
                      <a:r>
                        <a:rPr lang="en-US" sz="1000" dirty="0" err="1"/>
                        <a:t>menit</a:t>
                      </a:r>
                      <a:r>
                        <a:rPr lang="en-US" sz="1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2713461"/>
                  </a:ext>
                </a:extLst>
              </a:tr>
              <a:tr h="195951">
                <a:tc>
                  <a:txBody>
                    <a:bodyPr/>
                    <a:lstStyle/>
                    <a:p>
                      <a:r>
                        <a:rPr lang="en-US" sz="1000" dirty="0" err="1"/>
                        <a:t>Durasi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Kerja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 </a:t>
                      </a:r>
                      <a:r>
                        <a:rPr lang="en-US" sz="1000" dirty="0" err="1"/>
                        <a:t>hingga</a:t>
                      </a:r>
                      <a:r>
                        <a:rPr lang="en-US" sz="1000" dirty="0"/>
                        <a:t> 5 jam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6776918"/>
                  </a:ext>
                </a:extLst>
              </a:tr>
              <a:tr h="294395">
                <a:tc>
                  <a:txBody>
                    <a:bodyPr/>
                    <a:lstStyle/>
                    <a:p>
                      <a:r>
                        <a:rPr lang="en-US" sz="1000" dirty="0" err="1"/>
                        <a:t>Pemebrian</a:t>
                      </a:r>
                      <a:r>
                        <a:rPr lang="en-US" sz="1000" dirty="0"/>
                        <a:t> (</a:t>
                      </a:r>
                      <a:r>
                        <a:rPr lang="en-US" sz="1000" dirty="0" err="1"/>
                        <a:t>Terkait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Waktu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Makan</a:t>
                      </a:r>
                      <a:r>
                        <a:rPr lang="en-US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15 </a:t>
                      </a:r>
                      <a:r>
                        <a:rPr lang="en-US" sz="1000" dirty="0" err="1"/>
                        <a:t>menit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sebelum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makan</a:t>
                      </a:r>
                      <a:r>
                        <a:rPr lang="en-US" sz="1000" dirty="0"/>
                        <a:t>, </a:t>
                      </a:r>
                      <a:r>
                        <a:rPr lang="en-US" sz="1000" dirty="0" err="1"/>
                        <a:t>atau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segera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setelah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makan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2182050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78458" y="1570913"/>
            <a:ext cx="4078164" cy="440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Insulin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Lispro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(rDNA) origin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(Humalog®)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0000"/>
                </a:solidFill>
                <a:latin typeface="Arial"/>
              </a:rPr>
              <a:t>Menawarkan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kerja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farmakodinamik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baik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mirip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insulin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kerja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rapid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lainnya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berbagai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macam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pasien</a:t>
            </a:r>
            <a:r>
              <a:rPr lang="en-US" sz="2400" baseline="30000" dirty="0">
                <a:solidFill>
                  <a:srgbClr val="000000"/>
                </a:solidFill>
                <a:latin typeface="Arial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D2001FE-FA68-4007-9089-90CDBA467B8D}"/>
              </a:ext>
            </a:extLst>
          </p:cNvPr>
          <p:cNvSpPr/>
          <p:nvPr/>
        </p:nvSpPr>
        <p:spPr>
          <a:xfrm>
            <a:off x="178458" y="6462840"/>
            <a:ext cx="1735402" cy="30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Humalog </a:t>
            </a:r>
            <a:r>
              <a:rPr lang="en-US" dirty="0" err="1">
                <a:solidFill>
                  <a:srgbClr val="FF0000"/>
                </a:solidFill>
              </a:rPr>
              <a:t>Lebih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Menyerupai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Sekresi</a:t>
            </a:r>
            <a:r>
              <a:rPr lang="en-US" dirty="0">
                <a:solidFill>
                  <a:srgbClr val="FF0000"/>
                </a:solidFill>
              </a:rPr>
              <a:t> Insulin </a:t>
            </a:r>
            <a:r>
              <a:rPr lang="en-US" dirty="0" err="1">
                <a:solidFill>
                  <a:srgbClr val="FF0000"/>
                </a:solidFill>
              </a:rPr>
              <a:t>Fisiologis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Dibandingkan</a:t>
            </a:r>
            <a:r>
              <a:rPr lang="en-US" dirty="0">
                <a:solidFill>
                  <a:srgbClr val="FF0000"/>
                </a:solidFill>
              </a:rPr>
              <a:t> Insulin </a:t>
            </a:r>
            <a:r>
              <a:rPr lang="en-US" dirty="0" err="1">
                <a:solidFill>
                  <a:srgbClr val="FF0000"/>
                </a:solidFill>
              </a:rPr>
              <a:t>Manusia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Reguler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176287" y="1151695"/>
            <a:ext cx="7238996" cy="4056062"/>
            <a:chOff x="381004" y="1506538"/>
            <a:chExt cx="7238996" cy="4056062"/>
          </a:xfrm>
        </p:grpSpPr>
        <p:grpSp>
          <p:nvGrpSpPr>
            <p:cNvPr id="81" name="Group 80"/>
            <p:cNvGrpSpPr/>
            <p:nvPr/>
          </p:nvGrpSpPr>
          <p:grpSpPr>
            <a:xfrm>
              <a:off x="565667" y="1676008"/>
              <a:ext cx="7054333" cy="2957274"/>
              <a:chOff x="565667" y="1676008"/>
              <a:chExt cx="7054333" cy="2957274"/>
            </a:xfrm>
          </p:grpSpPr>
          <p:sp>
            <p:nvSpPr>
              <p:cNvPr id="82" name="Round Single Corner Rectangle 81"/>
              <p:cNvSpPr/>
              <p:nvPr/>
            </p:nvSpPr>
            <p:spPr>
              <a:xfrm flipH="1" flipV="1">
                <a:off x="687458" y="1784866"/>
                <a:ext cx="6887963" cy="2787134"/>
              </a:xfrm>
              <a:prstGeom prst="round1Rect">
                <a:avLst>
                  <a:gd name="adj" fmla="val 11590"/>
                </a:avLst>
              </a:prstGeom>
              <a:noFill/>
              <a:ln w="19050" cap="flat" cmpd="sng" algn="ctr">
                <a:solidFill>
                  <a:srgbClr val="82796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65667" y="1676008"/>
                <a:ext cx="7009755" cy="29352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466913" y="1784866"/>
                <a:ext cx="153087" cy="284841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5" name="Rectangle 5"/>
            <p:cNvSpPr>
              <a:spLocks noChangeArrowheads="1"/>
            </p:cNvSpPr>
            <p:nvPr/>
          </p:nvSpPr>
          <p:spPr bwMode="auto">
            <a:xfrm>
              <a:off x="3279776" y="1506538"/>
              <a:ext cx="3175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6" name="Rectangle 6"/>
            <p:cNvSpPr>
              <a:spLocks noChangeArrowheads="1"/>
            </p:cNvSpPr>
            <p:nvPr/>
          </p:nvSpPr>
          <p:spPr bwMode="auto">
            <a:xfrm>
              <a:off x="3279775" y="1508125"/>
              <a:ext cx="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7" name="Rectangle 7"/>
            <p:cNvSpPr>
              <a:spLocks noChangeArrowheads="1"/>
            </p:cNvSpPr>
            <p:nvPr/>
          </p:nvSpPr>
          <p:spPr bwMode="auto">
            <a:xfrm>
              <a:off x="3279775" y="1508125"/>
              <a:ext cx="1588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8" name="Rectangle 8"/>
            <p:cNvSpPr>
              <a:spLocks noChangeArrowheads="1"/>
            </p:cNvSpPr>
            <p:nvPr/>
          </p:nvSpPr>
          <p:spPr bwMode="auto">
            <a:xfrm>
              <a:off x="3281363" y="1508125"/>
              <a:ext cx="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3281364" y="1508125"/>
              <a:ext cx="1587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0" name="Rectangle 10"/>
            <p:cNvSpPr>
              <a:spLocks noChangeArrowheads="1"/>
            </p:cNvSpPr>
            <p:nvPr/>
          </p:nvSpPr>
          <p:spPr bwMode="auto">
            <a:xfrm>
              <a:off x="3278188" y="1508125"/>
              <a:ext cx="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1" name="Rectangle 11"/>
            <p:cNvSpPr>
              <a:spLocks noChangeArrowheads="1"/>
            </p:cNvSpPr>
            <p:nvPr/>
          </p:nvSpPr>
          <p:spPr bwMode="auto">
            <a:xfrm>
              <a:off x="3278188" y="1508125"/>
              <a:ext cx="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2" name="Rectangle 12"/>
            <p:cNvSpPr>
              <a:spLocks noChangeArrowheads="1"/>
            </p:cNvSpPr>
            <p:nvPr/>
          </p:nvSpPr>
          <p:spPr bwMode="auto">
            <a:xfrm>
              <a:off x="3281364" y="1512888"/>
              <a:ext cx="1587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3" name="Rectangle 13"/>
            <p:cNvSpPr>
              <a:spLocks noChangeArrowheads="1"/>
            </p:cNvSpPr>
            <p:nvPr/>
          </p:nvSpPr>
          <p:spPr bwMode="auto">
            <a:xfrm>
              <a:off x="3282950" y="1512888"/>
              <a:ext cx="1588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/>
          </p:nvSpPr>
          <p:spPr bwMode="auto">
            <a:xfrm>
              <a:off x="3284538" y="1512888"/>
              <a:ext cx="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/>
          </p:nvSpPr>
          <p:spPr bwMode="auto">
            <a:xfrm>
              <a:off x="3286125" y="1512888"/>
              <a:ext cx="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6" name="Rectangle 16"/>
            <p:cNvSpPr>
              <a:spLocks noChangeArrowheads="1"/>
            </p:cNvSpPr>
            <p:nvPr/>
          </p:nvSpPr>
          <p:spPr bwMode="auto">
            <a:xfrm>
              <a:off x="3279775" y="1508125"/>
              <a:ext cx="1588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7" name="Rectangle 17"/>
            <p:cNvSpPr>
              <a:spLocks noChangeArrowheads="1"/>
            </p:cNvSpPr>
            <p:nvPr/>
          </p:nvSpPr>
          <p:spPr bwMode="auto">
            <a:xfrm>
              <a:off x="3281363" y="1508125"/>
              <a:ext cx="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8" name="Rectangle 18"/>
            <p:cNvSpPr>
              <a:spLocks noChangeArrowheads="1"/>
            </p:cNvSpPr>
            <p:nvPr/>
          </p:nvSpPr>
          <p:spPr bwMode="auto">
            <a:xfrm>
              <a:off x="3281363" y="1508125"/>
              <a:ext cx="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9" name="Freeform 4"/>
            <p:cNvSpPr>
              <a:spLocks/>
            </p:cNvSpPr>
            <p:nvPr/>
          </p:nvSpPr>
          <p:spPr bwMode="auto">
            <a:xfrm>
              <a:off x="4944991" y="4826327"/>
              <a:ext cx="236609" cy="462276"/>
            </a:xfrm>
            <a:custGeom>
              <a:avLst/>
              <a:gdLst>
                <a:gd name="T0" fmla="*/ 2147483647 w 193"/>
                <a:gd name="T1" fmla="*/ 2147483647 h 425"/>
                <a:gd name="T2" fmla="*/ 2147483647 w 193"/>
                <a:gd name="T3" fmla="*/ 2147483647 h 425"/>
                <a:gd name="T4" fmla="*/ 2147483647 w 193"/>
                <a:gd name="T5" fmla="*/ 2147483647 h 425"/>
                <a:gd name="T6" fmla="*/ 2147483647 w 193"/>
                <a:gd name="T7" fmla="*/ 0 h 425"/>
                <a:gd name="T8" fmla="*/ 0 w 193"/>
                <a:gd name="T9" fmla="*/ 2147483647 h 425"/>
                <a:gd name="T10" fmla="*/ 2147483647 w 193"/>
                <a:gd name="T11" fmla="*/ 2147483647 h 425"/>
                <a:gd name="T12" fmla="*/ 2147483647 w 193"/>
                <a:gd name="T13" fmla="*/ 2147483647 h 425"/>
                <a:gd name="T14" fmla="*/ 2147483647 w 193"/>
                <a:gd name="T15" fmla="*/ 2147483647 h 4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3" h="425">
                  <a:moveTo>
                    <a:pt x="147" y="424"/>
                  </a:moveTo>
                  <a:lnTo>
                    <a:pt x="147" y="310"/>
                  </a:lnTo>
                  <a:lnTo>
                    <a:pt x="192" y="310"/>
                  </a:lnTo>
                  <a:lnTo>
                    <a:pt x="96" y="0"/>
                  </a:lnTo>
                  <a:lnTo>
                    <a:pt x="0" y="310"/>
                  </a:lnTo>
                  <a:lnTo>
                    <a:pt x="45" y="310"/>
                  </a:lnTo>
                  <a:lnTo>
                    <a:pt x="45" y="424"/>
                  </a:lnTo>
                  <a:lnTo>
                    <a:pt x="147" y="424"/>
                  </a:lnTo>
                </a:path>
              </a:pathLst>
            </a:custGeom>
            <a:solidFill>
              <a:srgbClr val="E17000"/>
            </a:solidFill>
            <a:ln w="38100" cap="flat" cmpd="sng">
              <a:solidFill>
                <a:srgbClr val="E17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19"/>
            <p:cNvSpPr>
              <a:spLocks/>
            </p:cNvSpPr>
            <p:nvPr/>
          </p:nvSpPr>
          <p:spPr bwMode="auto">
            <a:xfrm>
              <a:off x="936148" y="2264924"/>
              <a:ext cx="5857115" cy="2281432"/>
            </a:xfrm>
            <a:custGeom>
              <a:avLst/>
              <a:gdLst>
                <a:gd name="T0" fmla="*/ 0 w 4763"/>
                <a:gd name="T1" fmla="*/ 2147483647 h 2096"/>
                <a:gd name="T2" fmla="*/ 0 w 4763"/>
                <a:gd name="T3" fmla="*/ 2147483647 h 2096"/>
                <a:gd name="T4" fmla="*/ 2147483647 w 4763"/>
                <a:gd name="T5" fmla="*/ 2147483647 h 2096"/>
                <a:gd name="T6" fmla="*/ 2147483647 w 4763"/>
                <a:gd name="T7" fmla="*/ 2147483647 h 2096"/>
                <a:gd name="T8" fmla="*/ 2147483647 w 4763"/>
                <a:gd name="T9" fmla="*/ 2147483647 h 2096"/>
                <a:gd name="T10" fmla="*/ 2147483647 w 4763"/>
                <a:gd name="T11" fmla="*/ 2147483647 h 2096"/>
                <a:gd name="T12" fmla="*/ 2147483647 w 4763"/>
                <a:gd name="T13" fmla="*/ 2147483647 h 2096"/>
                <a:gd name="T14" fmla="*/ 2147483647 w 4763"/>
                <a:gd name="T15" fmla="*/ 2147483647 h 2096"/>
                <a:gd name="T16" fmla="*/ 2147483647 w 4763"/>
                <a:gd name="T17" fmla="*/ 2147483647 h 2096"/>
                <a:gd name="T18" fmla="*/ 2147483647 w 4763"/>
                <a:gd name="T19" fmla="*/ 2147483647 h 2096"/>
                <a:gd name="T20" fmla="*/ 2147483647 w 4763"/>
                <a:gd name="T21" fmla="*/ 2147483647 h 2096"/>
                <a:gd name="T22" fmla="*/ 2147483647 w 4763"/>
                <a:gd name="T23" fmla="*/ 2147483647 h 2096"/>
                <a:gd name="T24" fmla="*/ 2147483647 w 4763"/>
                <a:gd name="T25" fmla="*/ 2147483647 h 2096"/>
                <a:gd name="T26" fmla="*/ 2147483647 w 4763"/>
                <a:gd name="T27" fmla="*/ 2147483647 h 2096"/>
                <a:gd name="T28" fmla="*/ 2147483647 w 4763"/>
                <a:gd name="T29" fmla="*/ 2147483647 h 2096"/>
                <a:gd name="T30" fmla="*/ 2147483647 w 4763"/>
                <a:gd name="T31" fmla="*/ 2147483647 h 2096"/>
                <a:gd name="T32" fmla="*/ 2147483647 w 4763"/>
                <a:gd name="T33" fmla="*/ 2147483647 h 2096"/>
                <a:gd name="T34" fmla="*/ 2147483647 w 4763"/>
                <a:gd name="T35" fmla="*/ 2147483647 h 2096"/>
                <a:gd name="T36" fmla="*/ 2147483647 w 4763"/>
                <a:gd name="T37" fmla="*/ 2147483647 h 2096"/>
                <a:gd name="T38" fmla="*/ 2147483647 w 4763"/>
                <a:gd name="T39" fmla="*/ 2147483647 h 2096"/>
                <a:gd name="T40" fmla="*/ 2147483647 w 4763"/>
                <a:gd name="T41" fmla="*/ 2147483647 h 2096"/>
                <a:gd name="T42" fmla="*/ 2147483647 w 4763"/>
                <a:gd name="T43" fmla="*/ 2147483647 h 2096"/>
                <a:gd name="T44" fmla="*/ 2147483647 w 4763"/>
                <a:gd name="T45" fmla="*/ 2147483647 h 2096"/>
                <a:gd name="T46" fmla="*/ 2147483647 w 4763"/>
                <a:gd name="T47" fmla="*/ 2147483647 h 2096"/>
                <a:gd name="T48" fmla="*/ 2147483647 w 4763"/>
                <a:gd name="T49" fmla="*/ 2147483647 h 2096"/>
                <a:gd name="T50" fmla="*/ 2147483647 w 4763"/>
                <a:gd name="T51" fmla="*/ 2147483647 h 2096"/>
                <a:gd name="T52" fmla="*/ 2147483647 w 4763"/>
                <a:gd name="T53" fmla="*/ 2147483647 h 2096"/>
                <a:gd name="T54" fmla="*/ 2147483647 w 4763"/>
                <a:gd name="T55" fmla="*/ 2147483647 h 2096"/>
                <a:gd name="T56" fmla="*/ 2147483647 w 4763"/>
                <a:gd name="T57" fmla="*/ 2147483647 h 2096"/>
                <a:gd name="T58" fmla="*/ 2147483647 w 4763"/>
                <a:gd name="T59" fmla="*/ 2147483647 h 2096"/>
                <a:gd name="T60" fmla="*/ 2147483647 w 4763"/>
                <a:gd name="T61" fmla="*/ 2147483647 h 2096"/>
                <a:gd name="T62" fmla="*/ 2147483647 w 4763"/>
                <a:gd name="T63" fmla="*/ 2147483647 h 2096"/>
                <a:gd name="T64" fmla="*/ 2147483647 w 4763"/>
                <a:gd name="T65" fmla="*/ 2147483647 h 2096"/>
                <a:gd name="T66" fmla="*/ 2147483647 w 4763"/>
                <a:gd name="T67" fmla="*/ 2147483647 h 2096"/>
                <a:gd name="T68" fmla="*/ 2147483647 w 4763"/>
                <a:gd name="T69" fmla="*/ 0 h 2096"/>
                <a:gd name="T70" fmla="*/ 2147483647 w 4763"/>
                <a:gd name="T71" fmla="*/ 2147483647 h 2096"/>
                <a:gd name="T72" fmla="*/ 2147483647 w 4763"/>
                <a:gd name="T73" fmla="*/ 2147483647 h 2096"/>
                <a:gd name="T74" fmla="*/ 2147483647 w 4763"/>
                <a:gd name="T75" fmla="*/ 2147483647 h 2096"/>
                <a:gd name="T76" fmla="*/ 2147483647 w 4763"/>
                <a:gd name="T77" fmla="*/ 2147483647 h 2096"/>
                <a:gd name="T78" fmla="*/ 2147483647 w 4763"/>
                <a:gd name="T79" fmla="*/ 2147483647 h 2096"/>
                <a:gd name="T80" fmla="*/ 2147483647 w 4763"/>
                <a:gd name="T81" fmla="*/ 2147483647 h 2096"/>
                <a:gd name="T82" fmla="*/ 2147483647 w 4763"/>
                <a:gd name="T83" fmla="*/ 2147483647 h 2096"/>
                <a:gd name="T84" fmla="*/ 2147483647 w 4763"/>
                <a:gd name="T85" fmla="*/ 2147483647 h 2096"/>
                <a:gd name="T86" fmla="*/ 2147483647 w 4763"/>
                <a:gd name="T87" fmla="*/ 2147483647 h 2096"/>
                <a:gd name="T88" fmla="*/ 2147483647 w 4763"/>
                <a:gd name="T89" fmla="*/ 2147483647 h 2096"/>
                <a:gd name="T90" fmla="*/ 2147483647 w 4763"/>
                <a:gd name="T91" fmla="*/ 2147483647 h 2096"/>
                <a:gd name="T92" fmla="*/ 2147483647 w 4763"/>
                <a:gd name="T93" fmla="*/ 2147483647 h 2096"/>
                <a:gd name="T94" fmla="*/ 2147483647 w 4763"/>
                <a:gd name="T95" fmla="*/ 2147483647 h 2096"/>
                <a:gd name="T96" fmla="*/ 2147483647 w 4763"/>
                <a:gd name="T97" fmla="*/ 2147483647 h 2096"/>
                <a:gd name="T98" fmla="*/ 2147483647 w 4763"/>
                <a:gd name="T99" fmla="*/ 2147483647 h 2096"/>
                <a:gd name="T100" fmla="*/ 2147483647 w 4763"/>
                <a:gd name="T101" fmla="*/ 2147483647 h 2096"/>
                <a:gd name="T102" fmla="*/ 2147483647 w 4763"/>
                <a:gd name="T103" fmla="*/ 2147483647 h 2096"/>
                <a:gd name="T104" fmla="*/ 2147483647 w 4763"/>
                <a:gd name="T105" fmla="*/ 2147483647 h 2096"/>
                <a:gd name="T106" fmla="*/ 2147483647 w 4763"/>
                <a:gd name="T107" fmla="*/ 2147483647 h 2096"/>
                <a:gd name="T108" fmla="*/ 2147483647 w 4763"/>
                <a:gd name="T109" fmla="*/ 2147483647 h 2096"/>
                <a:gd name="T110" fmla="*/ 2147483647 w 4763"/>
                <a:gd name="T111" fmla="*/ 2147483647 h 2096"/>
                <a:gd name="T112" fmla="*/ 2147483647 w 4763"/>
                <a:gd name="T113" fmla="*/ 2147483647 h 2096"/>
                <a:gd name="T114" fmla="*/ 0 w 4763"/>
                <a:gd name="T115" fmla="*/ 2147483647 h 20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63"/>
                <a:gd name="T175" fmla="*/ 0 h 2096"/>
                <a:gd name="T176" fmla="*/ 4763 w 4763"/>
                <a:gd name="T177" fmla="*/ 2096 h 20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63" h="2096">
                  <a:moveTo>
                    <a:pt x="0" y="2096"/>
                  </a:moveTo>
                  <a:lnTo>
                    <a:pt x="0" y="2003"/>
                  </a:lnTo>
                  <a:lnTo>
                    <a:pt x="9" y="2003"/>
                  </a:lnTo>
                  <a:lnTo>
                    <a:pt x="21" y="2003"/>
                  </a:lnTo>
                  <a:lnTo>
                    <a:pt x="40" y="2003"/>
                  </a:lnTo>
                  <a:lnTo>
                    <a:pt x="52" y="2003"/>
                  </a:lnTo>
                  <a:lnTo>
                    <a:pt x="71" y="2003"/>
                  </a:lnTo>
                  <a:lnTo>
                    <a:pt x="102" y="2003"/>
                  </a:lnTo>
                  <a:lnTo>
                    <a:pt x="123" y="2003"/>
                  </a:lnTo>
                  <a:lnTo>
                    <a:pt x="154" y="1994"/>
                  </a:lnTo>
                  <a:lnTo>
                    <a:pt x="185" y="1994"/>
                  </a:lnTo>
                  <a:lnTo>
                    <a:pt x="215" y="1994"/>
                  </a:lnTo>
                  <a:lnTo>
                    <a:pt x="256" y="1994"/>
                  </a:lnTo>
                  <a:lnTo>
                    <a:pt x="287" y="1984"/>
                  </a:lnTo>
                  <a:lnTo>
                    <a:pt x="329" y="1984"/>
                  </a:lnTo>
                  <a:lnTo>
                    <a:pt x="360" y="1973"/>
                  </a:lnTo>
                  <a:lnTo>
                    <a:pt x="390" y="1973"/>
                  </a:lnTo>
                  <a:lnTo>
                    <a:pt x="431" y="1963"/>
                  </a:lnTo>
                  <a:lnTo>
                    <a:pt x="462" y="1953"/>
                  </a:lnTo>
                  <a:lnTo>
                    <a:pt x="502" y="1942"/>
                  </a:lnTo>
                  <a:lnTo>
                    <a:pt x="533" y="1932"/>
                  </a:lnTo>
                  <a:lnTo>
                    <a:pt x="564" y="1923"/>
                  </a:lnTo>
                  <a:lnTo>
                    <a:pt x="585" y="1911"/>
                  </a:lnTo>
                  <a:lnTo>
                    <a:pt x="616" y="1892"/>
                  </a:lnTo>
                  <a:lnTo>
                    <a:pt x="637" y="1880"/>
                  </a:lnTo>
                  <a:lnTo>
                    <a:pt x="656" y="1861"/>
                  </a:lnTo>
                  <a:lnTo>
                    <a:pt x="677" y="1840"/>
                  </a:lnTo>
                  <a:lnTo>
                    <a:pt x="687" y="1819"/>
                  </a:lnTo>
                  <a:lnTo>
                    <a:pt x="698" y="1809"/>
                  </a:lnTo>
                  <a:lnTo>
                    <a:pt x="718" y="1778"/>
                  </a:lnTo>
                  <a:lnTo>
                    <a:pt x="748" y="1738"/>
                  </a:lnTo>
                  <a:lnTo>
                    <a:pt x="770" y="1707"/>
                  </a:lnTo>
                  <a:lnTo>
                    <a:pt x="791" y="1676"/>
                  </a:lnTo>
                  <a:lnTo>
                    <a:pt x="800" y="1664"/>
                  </a:lnTo>
                  <a:lnTo>
                    <a:pt x="954" y="0"/>
                  </a:lnTo>
                  <a:lnTo>
                    <a:pt x="1006" y="1202"/>
                  </a:lnTo>
                  <a:lnTo>
                    <a:pt x="1108" y="1337"/>
                  </a:lnTo>
                  <a:lnTo>
                    <a:pt x="1210" y="1686"/>
                  </a:lnTo>
                  <a:lnTo>
                    <a:pt x="1457" y="1849"/>
                  </a:lnTo>
                  <a:lnTo>
                    <a:pt x="1653" y="1830"/>
                  </a:lnTo>
                  <a:lnTo>
                    <a:pt x="1838" y="740"/>
                  </a:lnTo>
                  <a:lnTo>
                    <a:pt x="1899" y="740"/>
                  </a:lnTo>
                  <a:lnTo>
                    <a:pt x="1992" y="1285"/>
                  </a:lnTo>
                  <a:lnTo>
                    <a:pt x="2075" y="1347"/>
                  </a:lnTo>
                  <a:lnTo>
                    <a:pt x="2125" y="1593"/>
                  </a:lnTo>
                  <a:lnTo>
                    <a:pt x="2269" y="1676"/>
                  </a:lnTo>
                  <a:lnTo>
                    <a:pt x="2402" y="1871"/>
                  </a:lnTo>
                  <a:lnTo>
                    <a:pt x="2721" y="1911"/>
                  </a:lnTo>
                  <a:lnTo>
                    <a:pt x="2823" y="1819"/>
                  </a:lnTo>
                  <a:lnTo>
                    <a:pt x="3008" y="823"/>
                  </a:lnTo>
                  <a:lnTo>
                    <a:pt x="3121" y="801"/>
                  </a:lnTo>
                  <a:lnTo>
                    <a:pt x="3264" y="1337"/>
                  </a:lnTo>
                  <a:lnTo>
                    <a:pt x="3531" y="1695"/>
                  </a:lnTo>
                  <a:lnTo>
                    <a:pt x="3830" y="1830"/>
                  </a:lnTo>
                  <a:lnTo>
                    <a:pt x="4465" y="1953"/>
                  </a:lnTo>
                  <a:lnTo>
                    <a:pt x="4763" y="1984"/>
                  </a:lnTo>
                  <a:lnTo>
                    <a:pt x="4763" y="2096"/>
                  </a:lnTo>
                  <a:lnTo>
                    <a:pt x="0" y="209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20"/>
            <p:cNvSpPr>
              <a:spLocks/>
            </p:cNvSpPr>
            <p:nvPr/>
          </p:nvSpPr>
          <p:spPr bwMode="auto">
            <a:xfrm>
              <a:off x="923696" y="4344517"/>
              <a:ext cx="289189" cy="156262"/>
            </a:xfrm>
            <a:custGeom>
              <a:avLst/>
              <a:gdLst>
                <a:gd name="T0" fmla="*/ 0 w 235"/>
                <a:gd name="T1" fmla="*/ 2147483647 h 144"/>
                <a:gd name="T2" fmla="*/ 0 w 235"/>
                <a:gd name="T3" fmla="*/ 2147483647 h 144"/>
                <a:gd name="T4" fmla="*/ 0 w 235"/>
                <a:gd name="T5" fmla="*/ 2147483647 h 144"/>
                <a:gd name="T6" fmla="*/ 0 w 235"/>
                <a:gd name="T7" fmla="*/ 2147483647 h 144"/>
                <a:gd name="T8" fmla="*/ 2147483647 w 235"/>
                <a:gd name="T9" fmla="*/ 2147483647 h 144"/>
                <a:gd name="T10" fmla="*/ 2147483647 w 235"/>
                <a:gd name="T11" fmla="*/ 2147483647 h 144"/>
                <a:gd name="T12" fmla="*/ 2147483647 w 235"/>
                <a:gd name="T13" fmla="*/ 2147483647 h 144"/>
                <a:gd name="T14" fmla="*/ 2147483647 w 235"/>
                <a:gd name="T15" fmla="*/ 2147483647 h 144"/>
                <a:gd name="T16" fmla="*/ 2147483647 w 235"/>
                <a:gd name="T17" fmla="*/ 2147483647 h 144"/>
                <a:gd name="T18" fmla="*/ 2147483647 w 235"/>
                <a:gd name="T19" fmla="*/ 2147483647 h 144"/>
                <a:gd name="T20" fmla="*/ 2147483647 w 235"/>
                <a:gd name="T21" fmla="*/ 2147483647 h 144"/>
                <a:gd name="T22" fmla="*/ 2147483647 w 235"/>
                <a:gd name="T23" fmla="*/ 0 h 144"/>
                <a:gd name="T24" fmla="*/ 2147483647 w 235"/>
                <a:gd name="T25" fmla="*/ 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5"/>
                <a:gd name="T40" fmla="*/ 0 h 144"/>
                <a:gd name="T41" fmla="*/ 235 w 235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5" h="144">
                  <a:moveTo>
                    <a:pt x="0" y="144"/>
                  </a:moveTo>
                  <a:lnTo>
                    <a:pt x="0" y="135"/>
                  </a:lnTo>
                  <a:lnTo>
                    <a:pt x="0" y="123"/>
                  </a:lnTo>
                  <a:lnTo>
                    <a:pt x="0" y="104"/>
                  </a:lnTo>
                  <a:lnTo>
                    <a:pt x="10" y="92"/>
                  </a:lnTo>
                  <a:lnTo>
                    <a:pt x="19" y="73"/>
                  </a:lnTo>
                  <a:lnTo>
                    <a:pt x="31" y="62"/>
                  </a:lnTo>
                  <a:lnTo>
                    <a:pt x="50" y="42"/>
                  </a:lnTo>
                  <a:lnTo>
                    <a:pt x="71" y="31"/>
                  </a:lnTo>
                  <a:lnTo>
                    <a:pt x="102" y="12"/>
                  </a:lnTo>
                  <a:lnTo>
                    <a:pt x="133" y="12"/>
                  </a:lnTo>
                  <a:lnTo>
                    <a:pt x="185" y="0"/>
                  </a:lnTo>
                  <a:lnTo>
                    <a:pt x="23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 21"/>
            <p:cNvSpPr>
              <a:spLocks/>
            </p:cNvSpPr>
            <p:nvPr/>
          </p:nvSpPr>
          <p:spPr bwMode="auto">
            <a:xfrm>
              <a:off x="1212884" y="3897868"/>
              <a:ext cx="630958" cy="459672"/>
            </a:xfrm>
            <a:custGeom>
              <a:avLst/>
              <a:gdLst>
                <a:gd name="T0" fmla="*/ 0 w 514"/>
                <a:gd name="T1" fmla="*/ 2147483647 h 422"/>
                <a:gd name="T2" fmla="*/ 2147483647 w 514"/>
                <a:gd name="T3" fmla="*/ 2147483647 h 422"/>
                <a:gd name="T4" fmla="*/ 2147483647 w 514"/>
                <a:gd name="T5" fmla="*/ 2147483647 h 422"/>
                <a:gd name="T6" fmla="*/ 2147483647 w 514"/>
                <a:gd name="T7" fmla="*/ 2147483647 h 422"/>
                <a:gd name="T8" fmla="*/ 2147483647 w 514"/>
                <a:gd name="T9" fmla="*/ 2147483647 h 422"/>
                <a:gd name="T10" fmla="*/ 2147483647 w 514"/>
                <a:gd name="T11" fmla="*/ 2147483647 h 422"/>
                <a:gd name="T12" fmla="*/ 2147483647 w 514"/>
                <a:gd name="T13" fmla="*/ 2147483647 h 422"/>
                <a:gd name="T14" fmla="*/ 2147483647 w 514"/>
                <a:gd name="T15" fmla="*/ 2147483647 h 422"/>
                <a:gd name="T16" fmla="*/ 2147483647 w 514"/>
                <a:gd name="T17" fmla="*/ 2147483647 h 422"/>
                <a:gd name="T18" fmla="*/ 2147483647 w 514"/>
                <a:gd name="T19" fmla="*/ 2147483647 h 422"/>
                <a:gd name="T20" fmla="*/ 2147483647 w 514"/>
                <a:gd name="T21" fmla="*/ 2147483647 h 422"/>
                <a:gd name="T22" fmla="*/ 2147483647 w 514"/>
                <a:gd name="T23" fmla="*/ 2147483647 h 422"/>
                <a:gd name="T24" fmla="*/ 2147483647 w 514"/>
                <a:gd name="T25" fmla="*/ 2147483647 h 422"/>
                <a:gd name="T26" fmla="*/ 2147483647 w 514"/>
                <a:gd name="T27" fmla="*/ 2147483647 h 422"/>
                <a:gd name="T28" fmla="*/ 2147483647 w 514"/>
                <a:gd name="T29" fmla="*/ 2147483647 h 422"/>
                <a:gd name="T30" fmla="*/ 2147483647 w 514"/>
                <a:gd name="T31" fmla="*/ 2147483647 h 422"/>
                <a:gd name="T32" fmla="*/ 2147483647 w 514"/>
                <a:gd name="T33" fmla="*/ 2147483647 h 422"/>
                <a:gd name="T34" fmla="*/ 2147483647 w 514"/>
                <a:gd name="T35" fmla="*/ 2147483647 h 422"/>
                <a:gd name="T36" fmla="*/ 2147483647 w 514"/>
                <a:gd name="T37" fmla="*/ 2147483647 h 422"/>
                <a:gd name="T38" fmla="*/ 2147483647 w 514"/>
                <a:gd name="T39" fmla="*/ 2147483647 h 422"/>
                <a:gd name="T40" fmla="*/ 2147483647 w 514"/>
                <a:gd name="T41" fmla="*/ 2147483647 h 422"/>
                <a:gd name="T42" fmla="*/ 2147483647 w 514"/>
                <a:gd name="T43" fmla="*/ 2147483647 h 422"/>
                <a:gd name="T44" fmla="*/ 2147483647 w 514"/>
                <a:gd name="T45" fmla="*/ 2147483647 h 422"/>
                <a:gd name="T46" fmla="*/ 2147483647 w 514"/>
                <a:gd name="T47" fmla="*/ 2147483647 h 422"/>
                <a:gd name="T48" fmla="*/ 2147483647 w 514"/>
                <a:gd name="T49" fmla="*/ 2147483647 h 422"/>
                <a:gd name="T50" fmla="*/ 2147483647 w 514"/>
                <a:gd name="T51" fmla="*/ 2147483647 h 422"/>
                <a:gd name="T52" fmla="*/ 2147483647 w 514"/>
                <a:gd name="T53" fmla="*/ 2147483647 h 422"/>
                <a:gd name="T54" fmla="*/ 2147483647 w 514"/>
                <a:gd name="T55" fmla="*/ 2147483647 h 422"/>
                <a:gd name="T56" fmla="*/ 2147483647 w 514"/>
                <a:gd name="T57" fmla="*/ 2147483647 h 422"/>
                <a:gd name="T58" fmla="*/ 2147483647 w 514"/>
                <a:gd name="T59" fmla="*/ 2147483647 h 422"/>
                <a:gd name="T60" fmla="*/ 2147483647 w 514"/>
                <a:gd name="T61" fmla="*/ 2147483647 h 422"/>
                <a:gd name="T62" fmla="*/ 2147483647 w 514"/>
                <a:gd name="T63" fmla="*/ 2147483647 h 422"/>
                <a:gd name="T64" fmla="*/ 2147483647 w 514"/>
                <a:gd name="T65" fmla="*/ 2147483647 h 422"/>
                <a:gd name="T66" fmla="*/ 2147483647 w 514"/>
                <a:gd name="T67" fmla="*/ 2147483647 h 422"/>
                <a:gd name="T68" fmla="*/ 2147483647 w 514"/>
                <a:gd name="T69" fmla="*/ 0 h 4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4"/>
                <a:gd name="T106" fmla="*/ 0 h 422"/>
                <a:gd name="T107" fmla="*/ 514 w 514"/>
                <a:gd name="T108" fmla="*/ 422 h 4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4" h="422">
                  <a:moveTo>
                    <a:pt x="0" y="410"/>
                  </a:moveTo>
                  <a:lnTo>
                    <a:pt x="21" y="410"/>
                  </a:lnTo>
                  <a:lnTo>
                    <a:pt x="52" y="410"/>
                  </a:lnTo>
                  <a:lnTo>
                    <a:pt x="73" y="410"/>
                  </a:lnTo>
                  <a:lnTo>
                    <a:pt x="92" y="422"/>
                  </a:lnTo>
                  <a:lnTo>
                    <a:pt x="114" y="422"/>
                  </a:lnTo>
                  <a:lnTo>
                    <a:pt x="135" y="422"/>
                  </a:lnTo>
                  <a:lnTo>
                    <a:pt x="154" y="422"/>
                  </a:lnTo>
                  <a:lnTo>
                    <a:pt x="175" y="422"/>
                  </a:lnTo>
                  <a:lnTo>
                    <a:pt x="196" y="422"/>
                  </a:lnTo>
                  <a:lnTo>
                    <a:pt x="216" y="422"/>
                  </a:lnTo>
                  <a:lnTo>
                    <a:pt x="227" y="422"/>
                  </a:lnTo>
                  <a:lnTo>
                    <a:pt x="246" y="422"/>
                  </a:lnTo>
                  <a:lnTo>
                    <a:pt x="267" y="422"/>
                  </a:lnTo>
                  <a:lnTo>
                    <a:pt x="277" y="422"/>
                  </a:lnTo>
                  <a:lnTo>
                    <a:pt x="298" y="410"/>
                  </a:lnTo>
                  <a:lnTo>
                    <a:pt x="308" y="410"/>
                  </a:lnTo>
                  <a:lnTo>
                    <a:pt x="329" y="400"/>
                  </a:lnTo>
                  <a:lnTo>
                    <a:pt x="339" y="391"/>
                  </a:lnTo>
                  <a:lnTo>
                    <a:pt x="350" y="379"/>
                  </a:lnTo>
                  <a:lnTo>
                    <a:pt x="369" y="370"/>
                  </a:lnTo>
                  <a:lnTo>
                    <a:pt x="381" y="360"/>
                  </a:lnTo>
                  <a:lnTo>
                    <a:pt x="391" y="348"/>
                  </a:lnTo>
                  <a:lnTo>
                    <a:pt x="400" y="329"/>
                  </a:lnTo>
                  <a:lnTo>
                    <a:pt x="421" y="308"/>
                  </a:lnTo>
                  <a:lnTo>
                    <a:pt x="431" y="287"/>
                  </a:lnTo>
                  <a:lnTo>
                    <a:pt x="443" y="267"/>
                  </a:lnTo>
                  <a:lnTo>
                    <a:pt x="452" y="246"/>
                  </a:lnTo>
                  <a:lnTo>
                    <a:pt x="462" y="215"/>
                  </a:lnTo>
                  <a:lnTo>
                    <a:pt x="473" y="185"/>
                  </a:lnTo>
                  <a:lnTo>
                    <a:pt x="483" y="154"/>
                  </a:lnTo>
                  <a:lnTo>
                    <a:pt x="493" y="123"/>
                  </a:lnTo>
                  <a:lnTo>
                    <a:pt x="493" y="82"/>
                  </a:lnTo>
                  <a:lnTo>
                    <a:pt x="504" y="40"/>
                  </a:lnTo>
                  <a:lnTo>
                    <a:pt x="51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22"/>
            <p:cNvSpPr>
              <a:spLocks/>
            </p:cNvSpPr>
            <p:nvPr/>
          </p:nvSpPr>
          <p:spPr bwMode="auto">
            <a:xfrm>
              <a:off x="2249260" y="3013681"/>
              <a:ext cx="276736" cy="683649"/>
            </a:xfrm>
            <a:custGeom>
              <a:avLst/>
              <a:gdLst>
                <a:gd name="T0" fmla="*/ 0 w 225"/>
                <a:gd name="T1" fmla="*/ 0 h 628"/>
                <a:gd name="T2" fmla="*/ 2147483647 w 225"/>
                <a:gd name="T3" fmla="*/ 2147483647 h 628"/>
                <a:gd name="T4" fmla="*/ 2147483647 w 225"/>
                <a:gd name="T5" fmla="*/ 2147483647 h 628"/>
                <a:gd name="T6" fmla="*/ 2147483647 w 225"/>
                <a:gd name="T7" fmla="*/ 2147483647 h 628"/>
                <a:gd name="T8" fmla="*/ 2147483647 w 225"/>
                <a:gd name="T9" fmla="*/ 2147483647 h 628"/>
                <a:gd name="T10" fmla="*/ 2147483647 w 225"/>
                <a:gd name="T11" fmla="*/ 2147483647 h 628"/>
                <a:gd name="T12" fmla="*/ 2147483647 w 225"/>
                <a:gd name="T13" fmla="*/ 2147483647 h 628"/>
                <a:gd name="T14" fmla="*/ 2147483647 w 225"/>
                <a:gd name="T15" fmla="*/ 2147483647 h 628"/>
                <a:gd name="T16" fmla="*/ 2147483647 w 225"/>
                <a:gd name="T17" fmla="*/ 2147483647 h 628"/>
                <a:gd name="T18" fmla="*/ 2147483647 w 225"/>
                <a:gd name="T19" fmla="*/ 2147483647 h 628"/>
                <a:gd name="T20" fmla="*/ 2147483647 w 225"/>
                <a:gd name="T21" fmla="*/ 2147483647 h 628"/>
                <a:gd name="T22" fmla="*/ 2147483647 w 225"/>
                <a:gd name="T23" fmla="*/ 2147483647 h 628"/>
                <a:gd name="T24" fmla="*/ 2147483647 w 225"/>
                <a:gd name="T25" fmla="*/ 2147483647 h 628"/>
                <a:gd name="T26" fmla="*/ 2147483647 w 225"/>
                <a:gd name="T27" fmla="*/ 2147483647 h 628"/>
                <a:gd name="T28" fmla="*/ 2147483647 w 225"/>
                <a:gd name="T29" fmla="*/ 2147483647 h 628"/>
                <a:gd name="T30" fmla="*/ 2147483647 w 225"/>
                <a:gd name="T31" fmla="*/ 2147483647 h 628"/>
                <a:gd name="T32" fmla="*/ 2147483647 w 225"/>
                <a:gd name="T33" fmla="*/ 2147483647 h 628"/>
                <a:gd name="T34" fmla="*/ 2147483647 w 225"/>
                <a:gd name="T35" fmla="*/ 2147483647 h 628"/>
                <a:gd name="T36" fmla="*/ 2147483647 w 225"/>
                <a:gd name="T37" fmla="*/ 2147483647 h 628"/>
                <a:gd name="T38" fmla="*/ 2147483647 w 225"/>
                <a:gd name="T39" fmla="*/ 2147483647 h 628"/>
                <a:gd name="T40" fmla="*/ 2147483647 w 225"/>
                <a:gd name="T41" fmla="*/ 2147483647 h 628"/>
                <a:gd name="T42" fmla="*/ 2147483647 w 225"/>
                <a:gd name="T43" fmla="*/ 2147483647 h 628"/>
                <a:gd name="T44" fmla="*/ 2147483647 w 225"/>
                <a:gd name="T45" fmla="*/ 2147483647 h 628"/>
                <a:gd name="T46" fmla="*/ 2147483647 w 225"/>
                <a:gd name="T47" fmla="*/ 2147483647 h 6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5"/>
                <a:gd name="T73" fmla="*/ 0 h 628"/>
                <a:gd name="T74" fmla="*/ 225 w 225"/>
                <a:gd name="T75" fmla="*/ 628 h 6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5" h="628">
                  <a:moveTo>
                    <a:pt x="0" y="0"/>
                  </a:moveTo>
                  <a:lnTo>
                    <a:pt x="10" y="11"/>
                  </a:lnTo>
                  <a:lnTo>
                    <a:pt x="10" y="21"/>
                  </a:lnTo>
                  <a:lnTo>
                    <a:pt x="19" y="31"/>
                  </a:lnTo>
                  <a:lnTo>
                    <a:pt x="19" y="52"/>
                  </a:lnTo>
                  <a:lnTo>
                    <a:pt x="31" y="73"/>
                  </a:lnTo>
                  <a:lnTo>
                    <a:pt x="40" y="104"/>
                  </a:lnTo>
                  <a:lnTo>
                    <a:pt x="50" y="135"/>
                  </a:lnTo>
                  <a:lnTo>
                    <a:pt x="62" y="165"/>
                  </a:lnTo>
                  <a:lnTo>
                    <a:pt x="71" y="196"/>
                  </a:lnTo>
                  <a:lnTo>
                    <a:pt x="81" y="237"/>
                  </a:lnTo>
                  <a:lnTo>
                    <a:pt x="92" y="279"/>
                  </a:lnTo>
                  <a:lnTo>
                    <a:pt x="102" y="310"/>
                  </a:lnTo>
                  <a:lnTo>
                    <a:pt x="123" y="350"/>
                  </a:lnTo>
                  <a:lnTo>
                    <a:pt x="133" y="381"/>
                  </a:lnTo>
                  <a:lnTo>
                    <a:pt x="142" y="422"/>
                  </a:lnTo>
                  <a:lnTo>
                    <a:pt x="154" y="452"/>
                  </a:lnTo>
                  <a:lnTo>
                    <a:pt x="164" y="495"/>
                  </a:lnTo>
                  <a:lnTo>
                    <a:pt x="173" y="526"/>
                  </a:lnTo>
                  <a:lnTo>
                    <a:pt x="185" y="545"/>
                  </a:lnTo>
                  <a:lnTo>
                    <a:pt x="194" y="576"/>
                  </a:lnTo>
                  <a:lnTo>
                    <a:pt x="204" y="597"/>
                  </a:lnTo>
                  <a:lnTo>
                    <a:pt x="215" y="618"/>
                  </a:lnTo>
                  <a:lnTo>
                    <a:pt x="225" y="62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 23"/>
            <p:cNvSpPr>
              <a:spLocks/>
            </p:cNvSpPr>
            <p:nvPr/>
          </p:nvSpPr>
          <p:spPr bwMode="auto">
            <a:xfrm>
              <a:off x="2525996" y="3697331"/>
              <a:ext cx="87171" cy="210954"/>
            </a:xfrm>
            <a:custGeom>
              <a:avLst/>
              <a:gdLst>
                <a:gd name="T0" fmla="*/ 0 w 71"/>
                <a:gd name="T1" fmla="*/ 0 h 194"/>
                <a:gd name="T2" fmla="*/ 2147483647 w 71"/>
                <a:gd name="T3" fmla="*/ 2147483647 h 194"/>
                <a:gd name="T4" fmla="*/ 2147483647 w 71"/>
                <a:gd name="T5" fmla="*/ 2147483647 h 194"/>
                <a:gd name="T6" fmla="*/ 2147483647 w 71"/>
                <a:gd name="T7" fmla="*/ 2147483647 h 194"/>
                <a:gd name="T8" fmla="*/ 2147483647 w 71"/>
                <a:gd name="T9" fmla="*/ 2147483647 h 194"/>
                <a:gd name="T10" fmla="*/ 2147483647 w 71"/>
                <a:gd name="T11" fmla="*/ 2147483647 h 194"/>
                <a:gd name="T12" fmla="*/ 2147483647 w 71"/>
                <a:gd name="T13" fmla="*/ 2147483647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94"/>
                <a:gd name="T23" fmla="*/ 71 w 71"/>
                <a:gd name="T24" fmla="*/ 194 h 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94">
                  <a:moveTo>
                    <a:pt x="0" y="0"/>
                  </a:moveTo>
                  <a:lnTo>
                    <a:pt x="31" y="40"/>
                  </a:lnTo>
                  <a:lnTo>
                    <a:pt x="41" y="83"/>
                  </a:lnTo>
                  <a:lnTo>
                    <a:pt x="62" y="113"/>
                  </a:lnTo>
                  <a:lnTo>
                    <a:pt x="62" y="154"/>
                  </a:lnTo>
                  <a:lnTo>
                    <a:pt x="71" y="175"/>
                  </a:lnTo>
                  <a:lnTo>
                    <a:pt x="71" y="19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24"/>
            <p:cNvSpPr>
              <a:spLocks/>
            </p:cNvSpPr>
            <p:nvPr/>
          </p:nvSpPr>
          <p:spPr bwMode="auto">
            <a:xfrm>
              <a:off x="2613168" y="3908285"/>
              <a:ext cx="52580" cy="79433"/>
            </a:xfrm>
            <a:custGeom>
              <a:avLst/>
              <a:gdLst>
                <a:gd name="T0" fmla="*/ 0 w 43"/>
                <a:gd name="T1" fmla="*/ 0 h 73"/>
                <a:gd name="T2" fmla="*/ 2147483647 w 43"/>
                <a:gd name="T3" fmla="*/ 2147483647 h 73"/>
                <a:gd name="T4" fmla="*/ 2147483647 w 43"/>
                <a:gd name="T5" fmla="*/ 2147483647 h 73"/>
                <a:gd name="T6" fmla="*/ 2147483647 w 43"/>
                <a:gd name="T7" fmla="*/ 2147483647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73"/>
                <a:gd name="T14" fmla="*/ 43 w 43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73">
                  <a:moveTo>
                    <a:pt x="0" y="0"/>
                  </a:moveTo>
                  <a:lnTo>
                    <a:pt x="12" y="31"/>
                  </a:lnTo>
                  <a:lnTo>
                    <a:pt x="31" y="52"/>
                  </a:lnTo>
                  <a:lnTo>
                    <a:pt x="43" y="7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25"/>
            <p:cNvSpPr>
              <a:spLocks/>
            </p:cNvSpPr>
            <p:nvPr/>
          </p:nvSpPr>
          <p:spPr bwMode="auto">
            <a:xfrm>
              <a:off x="2665748" y="3987718"/>
              <a:ext cx="74719" cy="201839"/>
            </a:xfrm>
            <a:custGeom>
              <a:avLst/>
              <a:gdLst>
                <a:gd name="T0" fmla="*/ 0 w 61"/>
                <a:gd name="T1" fmla="*/ 0 h 185"/>
                <a:gd name="T2" fmla="*/ 0 w 61"/>
                <a:gd name="T3" fmla="*/ 2147483647 h 185"/>
                <a:gd name="T4" fmla="*/ 2147483647 w 61"/>
                <a:gd name="T5" fmla="*/ 2147483647 h 185"/>
                <a:gd name="T6" fmla="*/ 2147483647 w 61"/>
                <a:gd name="T7" fmla="*/ 2147483647 h 185"/>
                <a:gd name="T8" fmla="*/ 2147483647 w 61"/>
                <a:gd name="T9" fmla="*/ 2147483647 h 185"/>
                <a:gd name="T10" fmla="*/ 2147483647 w 61"/>
                <a:gd name="T11" fmla="*/ 2147483647 h 185"/>
                <a:gd name="T12" fmla="*/ 2147483647 w 61"/>
                <a:gd name="T13" fmla="*/ 2147483647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185"/>
                <a:gd name="T23" fmla="*/ 61 w 61"/>
                <a:gd name="T24" fmla="*/ 185 h 1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185">
                  <a:moveTo>
                    <a:pt x="0" y="0"/>
                  </a:moveTo>
                  <a:lnTo>
                    <a:pt x="0" y="10"/>
                  </a:lnTo>
                  <a:lnTo>
                    <a:pt x="9" y="41"/>
                  </a:lnTo>
                  <a:lnTo>
                    <a:pt x="19" y="72"/>
                  </a:lnTo>
                  <a:lnTo>
                    <a:pt x="30" y="112"/>
                  </a:lnTo>
                  <a:lnTo>
                    <a:pt x="50" y="155"/>
                  </a:lnTo>
                  <a:lnTo>
                    <a:pt x="61" y="18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26"/>
            <p:cNvSpPr>
              <a:spLocks/>
            </p:cNvSpPr>
            <p:nvPr/>
          </p:nvSpPr>
          <p:spPr bwMode="auto">
            <a:xfrm>
              <a:off x="2740466" y="4189558"/>
              <a:ext cx="228308" cy="32554"/>
            </a:xfrm>
            <a:custGeom>
              <a:avLst/>
              <a:gdLst>
                <a:gd name="T0" fmla="*/ 0 w 185"/>
                <a:gd name="T1" fmla="*/ 0 h 31"/>
                <a:gd name="T2" fmla="*/ 2147483647 w 185"/>
                <a:gd name="T3" fmla="*/ 2147483647 h 31"/>
                <a:gd name="T4" fmla="*/ 2147483647 w 185"/>
                <a:gd name="T5" fmla="*/ 2147483647 h 31"/>
                <a:gd name="T6" fmla="*/ 2147483647 w 185"/>
                <a:gd name="T7" fmla="*/ 2147483647 h 31"/>
                <a:gd name="T8" fmla="*/ 2147483647 w 185"/>
                <a:gd name="T9" fmla="*/ 2147483647 h 31"/>
                <a:gd name="T10" fmla="*/ 2147483647 w 185"/>
                <a:gd name="T11" fmla="*/ 2147483647 h 31"/>
                <a:gd name="T12" fmla="*/ 2147483647 w 185"/>
                <a:gd name="T13" fmla="*/ 2147483647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"/>
                <a:gd name="T22" fmla="*/ 0 h 31"/>
                <a:gd name="T23" fmla="*/ 185 w 185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" h="31">
                  <a:moveTo>
                    <a:pt x="0" y="0"/>
                  </a:moveTo>
                  <a:lnTo>
                    <a:pt x="31" y="20"/>
                  </a:lnTo>
                  <a:lnTo>
                    <a:pt x="62" y="31"/>
                  </a:lnTo>
                  <a:lnTo>
                    <a:pt x="102" y="31"/>
                  </a:lnTo>
                  <a:lnTo>
                    <a:pt x="133" y="31"/>
                  </a:lnTo>
                  <a:lnTo>
                    <a:pt x="164" y="20"/>
                  </a:lnTo>
                  <a:lnTo>
                    <a:pt x="185" y="1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27"/>
            <p:cNvSpPr>
              <a:spLocks/>
            </p:cNvSpPr>
            <p:nvPr/>
          </p:nvSpPr>
          <p:spPr bwMode="auto">
            <a:xfrm>
              <a:off x="3119594" y="3697330"/>
              <a:ext cx="62266" cy="144542"/>
            </a:xfrm>
            <a:custGeom>
              <a:avLst/>
              <a:gdLst>
                <a:gd name="T0" fmla="*/ 0 w 50"/>
                <a:gd name="T1" fmla="*/ 2147483647 h 133"/>
                <a:gd name="T2" fmla="*/ 2147483647 w 50"/>
                <a:gd name="T3" fmla="*/ 2147483647 h 133"/>
                <a:gd name="T4" fmla="*/ 2147483647 w 50"/>
                <a:gd name="T5" fmla="*/ 2147483647 h 133"/>
                <a:gd name="T6" fmla="*/ 2147483647 w 50"/>
                <a:gd name="T7" fmla="*/ 2147483647 h 133"/>
                <a:gd name="T8" fmla="*/ 2147483647 w 50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33"/>
                <a:gd name="T17" fmla="*/ 50 w 50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33">
                  <a:moveTo>
                    <a:pt x="0" y="133"/>
                  </a:moveTo>
                  <a:lnTo>
                    <a:pt x="19" y="92"/>
                  </a:lnTo>
                  <a:lnTo>
                    <a:pt x="31" y="61"/>
                  </a:lnTo>
                  <a:lnTo>
                    <a:pt x="41" y="31"/>
                  </a:lnTo>
                  <a:lnTo>
                    <a:pt x="5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28"/>
            <p:cNvSpPr>
              <a:spLocks/>
            </p:cNvSpPr>
            <p:nvPr/>
          </p:nvSpPr>
          <p:spPr bwMode="auto">
            <a:xfrm>
              <a:off x="3181861" y="3350949"/>
              <a:ext cx="150821" cy="346382"/>
            </a:xfrm>
            <a:custGeom>
              <a:avLst/>
              <a:gdLst>
                <a:gd name="T0" fmla="*/ 0 w 123"/>
                <a:gd name="T1" fmla="*/ 2147483647 h 318"/>
                <a:gd name="T2" fmla="*/ 0 w 123"/>
                <a:gd name="T3" fmla="*/ 2147483647 h 318"/>
                <a:gd name="T4" fmla="*/ 2147483647 w 123"/>
                <a:gd name="T5" fmla="*/ 2147483647 h 318"/>
                <a:gd name="T6" fmla="*/ 2147483647 w 123"/>
                <a:gd name="T7" fmla="*/ 2147483647 h 318"/>
                <a:gd name="T8" fmla="*/ 2147483647 w 123"/>
                <a:gd name="T9" fmla="*/ 2147483647 h 318"/>
                <a:gd name="T10" fmla="*/ 2147483647 w 123"/>
                <a:gd name="T11" fmla="*/ 2147483647 h 318"/>
                <a:gd name="T12" fmla="*/ 2147483647 w 123"/>
                <a:gd name="T13" fmla="*/ 2147483647 h 318"/>
                <a:gd name="T14" fmla="*/ 2147483647 w 123"/>
                <a:gd name="T15" fmla="*/ 2147483647 h 318"/>
                <a:gd name="T16" fmla="*/ 2147483647 w 123"/>
                <a:gd name="T17" fmla="*/ 2147483647 h 318"/>
                <a:gd name="T18" fmla="*/ 2147483647 w 123"/>
                <a:gd name="T19" fmla="*/ 2147483647 h 318"/>
                <a:gd name="T20" fmla="*/ 2147483647 w 123"/>
                <a:gd name="T21" fmla="*/ 2147483647 h 318"/>
                <a:gd name="T22" fmla="*/ 2147483647 w 123"/>
                <a:gd name="T23" fmla="*/ 0 h 3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318"/>
                <a:gd name="T38" fmla="*/ 123 w 123"/>
                <a:gd name="T39" fmla="*/ 318 h 3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318">
                  <a:moveTo>
                    <a:pt x="0" y="318"/>
                  </a:moveTo>
                  <a:lnTo>
                    <a:pt x="0" y="297"/>
                  </a:lnTo>
                  <a:lnTo>
                    <a:pt x="12" y="277"/>
                  </a:lnTo>
                  <a:lnTo>
                    <a:pt x="12" y="246"/>
                  </a:lnTo>
                  <a:lnTo>
                    <a:pt x="21" y="216"/>
                  </a:lnTo>
                  <a:lnTo>
                    <a:pt x="31" y="185"/>
                  </a:lnTo>
                  <a:lnTo>
                    <a:pt x="43" y="142"/>
                  </a:lnTo>
                  <a:lnTo>
                    <a:pt x="62" y="112"/>
                  </a:lnTo>
                  <a:lnTo>
                    <a:pt x="73" y="81"/>
                  </a:lnTo>
                  <a:lnTo>
                    <a:pt x="83" y="50"/>
                  </a:lnTo>
                  <a:lnTo>
                    <a:pt x="104" y="19"/>
                  </a:lnTo>
                  <a:lnTo>
                    <a:pt x="12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Rectangle 29"/>
            <p:cNvSpPr>
              <a:spLocks noChangeArrowheads="1"/>
            </p:cNvSpPr>
            <p:nvPr/>
          </p:nvSpPr>
          <p:spPr bwMode="auto">
            <a:xfrm>
              <a:off x="794130" y="4636208"/>
              <a:ext cx="30617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27963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4:00</a:t>
              </a:r>
            </a:p>
          </p:txBody>
        </p:sp>
        <p:sp>
          <p:nvSpPr>
            <p:cNvPr id="111" name="Rectangle 30"/>
            <p:cNvSpPr>
              <a:spLocks noChangeArrowheads="1"/>
            </p:cNvSpPr>
            <p:nvPr/>
          </p:nvSpPr>
          <p:spPr bwMode="auto">
            <a:xfrm>
              <a:off x="3562372" y="4636208"/>
              <a:ext cx="39113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827963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16:00</a:t>
              </a:r>
            </a:p>
          </p:txBody>
        </p:sp>
        <p:sp>
          <p:nvSpPr>
            <p:cNvPr id="112" name="Rectangle 31"/>
            <p:cNvSpPr>
              <a:spLocks noChangeArrowheads="1"/>
            </p:cNvSpPr>
            <p:nvPr/>
          </p:nvSpPr>
          <p:spPr bwMode="auto">
            <a:xfrm>
              <a:off x="4571075" y="4636208"/>
              <a:ext cx="39113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27963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20:00</a:t>
              </a:r>
            </a:p>
          </p:txBody>
        </p:sp>
        <p:sp>
          <p:nvSpPr>
            <p:cNvPr id="113" name="Rectangle 32"/>
            <p:cNvSpPr>
              <a:spLocks noChangeArrowheads="1"/>
            </p:cNvSpPr>
            <p:nvPr/>
          </p:nvSpPr>
          <p:spPr bwMode="auto">
            <a:xfrm>
              <a:off x="5543802" y="4636208"/>
              <a:ext cx="39113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827963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24:00</a:t>
              </a:r>
            </a:p>
          </p:txBody>
        </p:sp>
        <p:sp>
          <p:nvSpPr>
            <p:cNvPr id="114" name="Rectangle 33"/>
            <p:cNvSpPr>
              <a:spLocks noChangeArrowheads="1"/>
            </p:cNvSpPr>
            <p:nvPr/>
          </p:nvSpPr>
          <p:spPr bwMode="auto">
            <a:xfrm>
              <a:off x="6479168" y="4636208"/>
              <a:ext cx="30617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827963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4:00</a:t>
              </a:r>
            </a:p>
          </p:txBody>
        </p:sp>
        <p:sp>
          <p:nvSpPr>
            <p:cNvPr id="115" name="Rectangle 51"/>
            <p:cNvSpPr>
              <a:spLocks noChangeArrowheads="1"/>
            </p:cNvSpPr>
            <p:nvPr/>
          </p:nvSpPr>
          <p:spPr bwMode="auto">
            <a:xfrm>
              <a:off x="1482772" y="5347156"/>
              <a:ext cx="70692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50057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Sarapan</a:t>
              </a:r>
              <a:endPara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50057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6" name="Rectangle 52"/>
            <p:cNvSpPr>
              <a:spLocks noChangeArrowheads="1"/>
            </p:cNvSpPr>
            <p:nvPr/>
          </p:nvSpPr>
          <p:spPr bwMode="auto">
            <a:xfrm>
              <a:off x="2431144" y="5347156"/>
              <a:ext cx="109324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50057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Makan</a:t>
              </a: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50057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 Siang</a:t>
              </a:r>
            </a:p>
          </p:txBody>
        </p:sp>
        <p:sp>
          <p:nvSpPr>
            <p:cNvPr id="117" name="Rectangle 53"/>
            <p:cNvSpPr>
              <a:spLocks noChangeArrowheads="1"/>
            </p:cNvSpPr>
            <p:nvPr/>
          </p:nvSpPr>
          <p:spPr bwMode="auto">
            <a:xfrm>
              <a:off x="3657600" y="5347156"/>
              <a:ext cx="11637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50057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Makan</a:t>
              </a: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50057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 Malam</a:t>
              </a:r>
            </a:p>
          </p:txBody>
        </p:sp>
        <p:grpSp>
          <p:nvGrpSpPr>
            <p:cNvPr id="118" name="Group 54"/>
            <p:cNvGrpSpPr>
              <a:grpSpLocks/>
            </p:cNvGrpSpPr>
            <p:nvPr/>
          </p:nvGrpSpPr>
          <p:grpSpPr bwMode="auto">
            <a:xfrm>
              <a:off x="947217" y="2266226"/>
              <a:ext cx="6503296" cy="2284038"/>
              <a:chOff x="871" y="1542"/>
              <a:chExt cx="5287" cy="2099"/>
            </a:xfrm>
            <a:solidFill>
              <a:srgbClr val="A6A6A6">
                <a:alpha val="74902"/>
              </a:srgbClr>
            </a:solidFill>
          </p:grpSpPr>
          <p:sp>
            <p:nvSpPr>
              <p:cNvPr id="119" name="Freeform 55"/>
              <p:cNvSpPr>
                <a:spLocks/>
              </p:cNvSpPr>
              <p:nvPr/>
            </p:nvSpPr>
            <p:spPr bwMode="auto">
              <a:xfrm>
                <a:off x="871" y="1542"/>
                <a:ext cx="4763" cy="209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w 10000"/>
                  <a:gd name="T13" fmla="*/ 0 h 10000"/>
                  <a:gd name="T14" fmla="*/ 0 w 10000"/>
                  <a:gd name="T15" fmla="*/ 0 h 10000"/>
                  <a:gd name="T16" fmla="*/ 0 w 10000"/>
                  <a:gd name="T17" fmla="*/ 0 h 10000"/>
                  <a:gd name="T18" fmla="*/ 0 w 10000"/>
                  <a:gd name="T19" fmla="*/ 0 h 10000"/>
                  <a:gd name="T20" fmla="*/ 0 w 10000"/>
                  <a:gd name="T21" fmla="*/ 0 h 10000"/>
                  <a:gd name="T22" fmla="*/ 0 w 10000"/>
                  <a:gd name="T23" fmla="*/ 0 h 10000"/>
                  <a:gd name="T24" fmla="*/ 0 w 10000"/>
                  <a:gd name="T25" fmla="*/ 0 h 10000"/>
                  <a:gd name="T26" fmla="*/ 0 w 10000"/>
                  <a:gd name="T27" fmla="*/ 0 h 10000"/>
                  <a:gd name="T28" fmla="*/ 0 w 10000"/>
                  <a:gd name="T29" fmla="*/ 0 h 10000"/>
                  <a:gd name="T30" fmla="*/ 0 w 10000"/>
                  <a:gd name="T31" fmla="*/ 0 h 10000"/>
                  <a:gd name="T32" fmla="*/ 0 w 10000"/>
                  <a:gd name="T33" fmla="*/ 0 h 10000"/>
                  <a:gd name="T34" fmla="*/ 0 w 10000"/>
                  <a:gd name="T35" fmla="*/ 0 h 10000"/>
                  <a:gd name="T36" fmla="*/ 0 w 10000"/>
                  <a:gd name="T37" fmla="*/ 0 h 10000"/>
                  <a:gd name="T38" fmla="*/ 0 w 10000"/>
                  <a:gd name="T39" fmla="*/ 0 h 10000"/>
                  <a:gd name="T40" fmla="*/ 0 w 10000"/>
                  <a:gd name="T41" fmla="*/ 0 h 10000"/>
                  <a:gd name="T42" fmla="*/ 0 w 10000"/>
                  <a:gd name="T43" fmla="*/ 0 h 10000"/>
                  <a:gd name="T44" fmla="*/ 0 w 10000"/>
                  <a:gd name="T45" fmla="*/ 0 h 10000"/>
                  <a:gd name="T46" fmla="*/ 0 w 10000"/>
                  <a:gd name="T47" fmla="*/ 0 h 10000"/>
                  <a:gd name="T48" fmla="*/ 0 w 10000"/>
                  <a:gd name="T49" fmla="*/ 0 h 10000"/>
                  <a:gd name="T50" fmla="*/ 0 w 10000"/>
                  <a:gd name="T51" fmla="*/ 0 h 10000"/>
                  <a:gd name="T52" fmla="*/ 0 w 10000"/>
                  <a:gd name="T53" fmla="*/ 0 h 10000"/>
                  <a:gd name="T54" fmla="*/ 0 w 10000"/>
                  <a:gd name="T55" fmla="*/ 0 h 10000"/>
                  <a:gd name="T56" fmla="*/ 0 w 10000"/>
                  <a:gd name="T57" fmla="*/ 0 h 10000"/>
                  <a:gd name="T58" fmla="*/ 0 w 10000"/>
                  <a:gd name="T59" fmla="*/ 0 h 10000"/>
                  <a:gd name="T60" fmla="*/ 0 w 10000"/>
                  <a:gd name="T61" fmla="*/ 0 h 10000"/>
                  <a:gd name="T62" fmla="*/ 0 w 10000"/>
                  <a:gd name="T63" fmla="*/ 0 h 10000"/>
                  <a:gd name="T64" fmla="*/ 0 w 10000"/>
                  <a:gd name="T65" fmla="*/ 0 h 10000"/>
                  <a:gd name="T66" fmla="*/ 0 w 10000"/>
                  <a:gd name="T67" fmla="*/ 0 h 10000"/>
                  <a:gd name="T68" fmla="*/ 0 w 10000"/>
                  <a:gd name="T69" fmla="*/ 0 h 10000"/>
                  <a:gd name="T70" fmla="*/ 0 w 10000"/>
                  <a:gd name="T71" fmla="*/ 0 h 10000"/>
                  <a:gd name="T72" fmla="*/ 0 w 10000"/>
                  <a:gd name="T73" fmla="*/ 0 h 10000"/>
                  <a:gd name="T74" fmla="*/ 0 w 10000"/>
                  <a:gd name="T75" fmla="*/ 0 h 10000"/>
                  <a:gd name="T76" fmla="*/ 0 w 10000"/>
                  <a:gd name="T77" fmla="*/ 0 h 10000"/>
                  <a:gd name="T78" fmla="*/ 0 w 10000"/>
                  <a:gd name="T79" fmla="*/ 0 h 10000"/>
                  <a:gd name="T80" fmla="*/ 0 w 10000"/>
                  <a:gd name="T81" fmla="*/ 0 h 10000"/>
                  <a:gd name="T82" fmla="*/ 0 w 10000"/>
                  <a:gd name="T83" fmla="*/ 0 h 10000"/>
                  <a:gd name="T84" fmla="*/ 0 w 10000"/>
                  <a:gd name="T85" fmla="*/ 0 h 10000"/>
                  <a:gd name="T86" fmla="*/ 0 w 10000"/>
                  <a:gd name="T87" fmla="*/ 0 h 10000"/>
                  <a:gd name="T88" fmla="*/ 0 w 10000"/>
                  <a:gd name="T89" fmla="*/ 0 h 10000"/>
                  <a:gd name="T90" fmla="*/ 0 w 10000"/>
                  <a:gd name="T91" fmla="*/ 0 h 10000"/>
                  <a:gd name="T92" fmla="*/ 0 w 10000"/>
                  <a:gd name="T93" fmla="*/ 0 h 10000"/>
                  <a:gd name="T94" fmla="*/ 0 w 10000"/>
                  <a:gd name="T95" fmla="*/ 0 h 10000"/>
                  <a:gd name="T96" fmla="*/ 0 w 10000"/>
                  <a:gd name="T97" fmla="*/ 0 h 10000"/>
                  <a:gd name="T98" fmla="*/ 0 w 10000"/>
                  <a:gd name="T99" fmla="*/ 0 h 10000"/>
                  <a:gd name="T100" fmla="*/ 0 w 10000"/>
                  <a:gd name="T101" fmla="*/ 0 h 10000"/>
                  <a:gd name="T102" fmla="*/ 0 w 10000"/>
                  <a:gd name="T103" fmla="*/ 0 h 10000"/>
                  <a:gd name="T104" fmla="*/ 0 w 10000"/>
                  <a:gd name="T105" fmla="*/ 0 h 10000"/>
                  <a:gd name="T106" fmla="*/ 0 w 10000"/>
                  <a:gd name="T107" fmla="*/ 0 h 10000"/>
                  <a:gd name="T108" fmla="*/ 0 w 10000"/>
                  <a:gd name="T109" fmla="*/ 0 h 10000"/>
                  <a:gd name="T110" fmla="*/ 0 w 10000"/>
                  <a:gd name="T111" fmla="*/ 0 h 10000"/>
                  <a:gd name="T112" fmla="*/ 0 w 10000"/>
                  <a:gd name="T113" fmla="*/ 0 h 10000"/>
                  <a:gd name="T114" fmla="*/ 0 w 10000"/>
                  <a:gd name="T115" fmla="*/ 0 h 100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000"/>
                  <a:gd name="T175" fmla="*/ 0 h 10000"/>
                  <a:gd name="T176" fmla="*/ 10000 w 10000"/>
                  <a:gd name="T177" fmla="*/ 10000 h 100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000" h="10000">
                    <a:moveTo>
                      <a:pt x="0" y="10000"/>
                    </a:moveTo>
                    <a:lnTo>
                      <a:pt x="0" y="9556"/>
                    </a:lnTo>
                    <a:lnTo>
                      <a:pt x="19" y="9556"/>
                    </a:lnTo>
                    <a:lnTo>
                      <a:pt x="44" y="9556"/>
                    </a:lnTo>
                    <a:lnTo>
                      <a:pt x="84" y="9556"/>
                    </a:lnTo>
                    <a:lnTo>
                      <a:pt x="109" y="9556"/>
                    </a:lnTo>
                    <a:lnTo>
                      <a:pt x="149" y="9556"/>
                    </a:lnTo>
                    <a:lnTo>
                      <a:pt x="214" y="9556"/>
                    </a:lnTo>
                    <a:lnTo>
                      <a:pt x="258" y="9556"/>
                    </a:lnTo>
                    <a:cubicBezTo>
                      <a:pt x="280" y="9542"/>
                      <a:pt x="301" y="9527"/>
                      <a:pt x="323" y="9513"/>
                    </a:cubicBezTo>
                    <a:lnTo>
                      <a:pt x="388" y="9513"/>
                    </a:lnTo>
                    <a:lnTo>
                      <a:pt x="451" y="9513"/>
                    </a:lnTo>
                    <a:lnTo>
                      <a:pt x="537" y="9513"/>
                    </a:lnTo>
                    <a:cubicBezTo>
                      <a:pt x="559" y="9497"/>
                      <a:pt x="581" y="9482"/>
                      <a:pt x="603" y="9466"/>
                    </a:cubicBezTo>
                    <a:lnTo>
                      <a:pt x="691" y="9466"/>
                    </a:lnTo>
                    <a:lnTo>
                      <a:pt x="756" y="9413"/>
                    </a:lnTo>
                    <a:lnTo>
                      <a:pt x="819" y="9413"/>
                    </a:lnTo>
                    <a:lnTo>
                      <a:pt x="905" y="9365"/>
                    </a:lnTo>
                    <a:lnTo>
                      <a:pt x="970" y="9318"/>
                    </a:lnTo>
                    <a:cubicBezTo>
                      <a:pt x="998" y="9300"/>
                      <a:pt x="1026" y="9283"/>
                      <a:pt x="1054" y="9265"/>
                    </a:cubicBezTo>
                    <a:lnTo>
                      <a:pt x="1119" y="9218"/>
                    </a:lnTo>
                    <a:cubicBezTo>
                      <a:pt x="1141" y="9204"/>
                      <a:pt x="1162" y="9189"/>
                      <a:pt x="1184" y="9175"/>
                    </a:cubicBezTo>
                    <a:cubicBezTo>
                      <a:pt x="1199" y="9156"/>
                      <a:pt x="1213" y="9136"/>
                      <a:pt x="1228" y="9117"/>
                    </a:cubicBezTo>
                    <a:cubicBezTo>
                      <a:pt x="1250" y="9087"/>
                      <a:pt x="1271" y="9057"/>
                      <a:pt x="1293" y="9027"/>
                    </a:cubicBezTo>
                    <a:cubicBezTo>
                      <a:pt x="1308" y="9008"/>
                      <a:pt x="1322" y="8988"/>
                      <a:pt x="1337" y="8969"/>
                    </a:cubicBezTo>
                    <a:cubicBezTo>
                      <a:pt x="1350" y="8939"/>
                      <a:pt x="1364" y="8909"/>
                      <a:pt x="1377" y="8879"/>
                    </a:cubicBezTo>
                    <a:cubicBezTo>
                      <a:pt x="1392" y="8846"/>
                      <a:pt x="1406" y="8812"/>
                      <a:pt x="1421" y="8779"/>
                    </a:cubicBezTo>
                    <a:cubicBezTo>
                      <a:pt x="1428" y="8745"/>
                      <a:pt x="1435" y="8712"/>
                      <a:pt x="1442" y="8678"/>
                    </a:cubicBezTo>
                    <a:cubicBezTo>
                      <a:pt x="1450" y="8662"/>
                      <a:pt x="1457" y="8647"/>
                      <a:pt x="1465" y="8631"/>
                    </a:cubicBezTo>
                    <a:cubicBezTo>
                      <a:pt x="1479" y="8582"/>
                      <a:pt x="1493" y="8532"/>
                      <a:pt x="1507" y="8483"/>
                    </a:cubicBezTo>
                    <a:cubicBezTo>
                      <a:pt x="1528" y="8419"/>
                      <a:pt x="1549" y="8356"/>
                      <a:pt x="1570" y="8292"/>
                    </a:cubicBezTo>
                    <a:cubicBezTo>
                      <a:pt x="1586" y="8243"/>
                      <a:pt x="1601" y="8193"/>
                      <a:pt x="1617" y="8144"/>
                    </a:cubicBezTo>
                    <a:cubicBezTo>
                      <a:pt x="1632" y="8095"/>
                      <a:pt x="1646" y="8045"/>
                      <a:pt x="1661" y="7996"/>
                    </a:cubicBezTo>
                    <a:cubicBezTo>
                      <a:pt x="1667" y="7977"/>
                      <a:pt x="1674" y="7958"/>
                      <a:pt x="1680" y="7939"/>
                    </a:cubicBezTo>
                    <a:cubicBezTo>
                      <a:pt x="1788" y="5293"/>
                      <a:pt x="1895" y="2646"/>
                      <a:pt x="2003" y="0"/>
                    </a:cubicBezTo>
                    <a:cubicBezTo>
                      <a:pt x="2039" y="1912"/>
                      <a:pt x="2076" y="3823"/>
                      <a:pt x="2112" y="5735"/>
                    </a:cubicBezTo>
                    <a:cubicBezTo>
                      <a:pt x="2183" y="5950"/>
                      <a:pt x="2255" y="6164"/>
                      <a:pt x="2326" y="6379"/>
                    </a:cubicBezTo>
                    <a:cubicBezTo>
                      <a:pt x="2397" y="6934"/>
                      <a:pt x="2469" y="7489"/>
                      <a:pt x="2540" y="8044"/>
                    </a:cubicBezTo>
                    <a:lnTo>
                      <a:pt x="3059" y="8822"/>
                    </a:lnTo>
                    <a:lnTo>
                      <a:pt x="3471" y="8731"/>
                    </a:lnTo>
                    <a:cubicBezTo>
                      <a:pt x="3671" y="5975"/>
                      <a:pt x="3872" y="3220"/>
                      <a:pt x="4072" y="464"/>
                    </a:cubicBezTo>
                    <a:cubicBezTo>
                      <a:pt x="4044" y="1486"/>
                      <a:pt x="4106" y="2460"/>
                      <a:pt x="4078" y="3482"/>
                    </a:cubicBezTo>
                    <a:cubicBezTo>
                      <a:pt x="4113" y="4365"/>
                      <a:pt x="4147" y="5248"/>
                      <a:pt x="4182" y="6131"/>
                    </a:cubicBezTo>
                    <a:lnTo>
                      <a:pt x="4356" y="6427"/>
                    </a:lnTo>
                    <a:lnTo>
                      <a:pt x="4461" y="7600"/>
                    </a:lnTo>
                    <a:lnTo>
                      <a:pt x="4764" y="7996"/>
                    </a:lnTo>
                    <a:lnTo>
                      <a:pt x="5043" y="8927"/>
                    </a:lnTo>
                    <a:lnTo>
                      <a:pt x="5713" y="9117"/>
                    </a:lnTo>
                    <a:lnTo>
                      <a:pt x="5927" y="8678"/>
                    </a:lnTo>
                    <a:cubicBezTo>
                      <a:pt x="6056" y="7094"/>
                      <a:pt x="6541" y="2075"/>
                      <a:pt x="6670" y="491"/>
                    </a:cubicBezTo>
                    <a:cubicBezTo>
                      <a:pt x="6611" y="2059"/>
                      <a:pt x="6693" y="2475"/>
                      <a:pt x="6725" y="4043"/>
                    </a:cubicBezTo>
                    <a:cubicBezTo>
                      <a:pt x="6778" y="4871"/>
                      <a:pt x="6800" y="5551"/>
                      <a:pt x="6853" y="6379"/>
                    </a:cubicBezTo>
                    <a:lnTo>
                      <a:pt x="7413" y="8087"/>
                    </a:lnTo>
                    <a:lnTo>
                      <a:pt x="8041" y="8731"/>
                    </a:lnTo>
                    <a:lnTo>
                      <a:pt x="9374" y="9318"/>
                    </a:lnTo>
                    <a:lnTo>
                      <a:pt x="10000" y="9466"/>
                    </a:lnTo>
                    <a:lnTo>
                      <a:pt x="10000" y="1000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Rectangle 56"/>
              <p:cNvSpPr>
                <a:spLocks noChangeArrowheads="1"/>
              </p:cNvSpPr>
              <p:nvPr/>
            </p:nvSpPr>
            <p:spPr bwMode="auto">
              <a:xfrm>
                <a:off x="5632" y="3524"/>
                <a:ext cx="526" cy="117"/>
              </a:xfrm>
              <a:prstGeom prst="rect">
                <a:avLst/>
              </a:prstGeom>
              <a:grp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21" name="Rectangle 57"/>
            <p:cNvSpPr>
              <a:spLocks noChangeArrowheads="1"/>
            </p:cNvSpPr>
            <p:nvPr/>
          </p:nvSpPr>
          <p:spPr bwMode="auto">
            <a:xfrm>
              <a:off x="7269248" y="4640114"/>
              <a:ext cx="30617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827963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8:00</a:t>
              </a:r>
            </a:p>
          </p:txBody>
        </p:sp>
        <p:sp>
          <p:nvSpPr>
            <p:cNvPr id="122" name="Freeform 59"/>
            <p:cNvSpPr>
              <a:spLocks/>
            </p:cNvSpPr>
            <p:nvPr/>
          </p:nvSpPr>
          <p:spPr bwMode="auto">
            <a:xfrm>
              <a:off x="1723462" y="4825024"/>
              <a:ext cx="237993" cy="463579"/>
            </a:xfrm>
            <a:custGeom>
              <a:avLst/>
              <a:gdLst>
                <a:gd name="T0" fmla="*/ 2147483647 w 193"/>
                <a:gd name="T1" fmla="*/ 2147483647 h 425"/>
                <a:gd name="T2" fmla="*/ 2147483647 w 193"/>
                <a:gd name="T3" fmla="*/ 2147483647 h 425"/>
                <a:gd name="T4" fmla="*/ 2147483647 w 193"/>
                <a:gd name="T5" fmla="*/ 2147483647 h 425"/>
                <a:gd name="T6" fmla="*/ 2147483647 w 193"/>
                <a:gd name="T7" fmla="*/ 0 h 425"/>
                <a:gd name="T8" fmla="*/ 0 w 193"/>
                <a:gd name="T9" fmla="*/ 2147483647 h 425"/>
                <a:gd name="T10" fmla="*/ 2147483647 w 193"/>
                <a:gd name="T11" fmla="*/ 2147483647 h 425"/>
                <a:gd name="T12" fmla="*/ 2147483647 w 193"/>
                <a:gd name="T13" fmla="*/ 2147483647 h 425"/>
                <a:gd name="T14" fmla="*/ 2147483647 w 193"/>
                <a:gd name="T15" fmla="*/ 2147483647 h 4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3" h="425">
                  <a:moveTo>
                    <a:pt x="147" y="424"/>
                  </a:moveTo>
                  <a:lnTo>
                    <a:pt x="147" y="310"/>
                  </a:lnTo>
                  <a:lnTo>
                    <a:pt x="192" y="310"/>
                  </a:lnTo>
                  <a:lnTo>
                    <a:pt x="96" y="0"/>
                  </a:lnTo>
                  <a:lnTo>
                    <a:pt x="0" y="310"/>
                  </a:lnTo>
                  <a:lnTo>
                    <a:pt x="45" y="310"/>
                  </a:lnTo>
                  <a:lnTo>
                    <a:pt x="45" y="424"/>
                  </a:lnTo>
                  <a:lnTo>
                    <a:pt x="147" y="424"/>
                  </a:lnTo>
                </a:path>
              </a:pathLst>
            </a:custGeom>
            <a:solidFill>
              <a:srgbClr val="850057"/>
            </a:soli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5005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60"/>
            <p:cNvSpPr>
              <a:spLocks/>
            </p:cNvSpPr>
            <p:nvPr/>
          </p:nvSpPr>
          <p:spPr bwMode="auto">
            <a:xfrm>
              <a:off x="4215468" y="4826326"/>
              <a:ext cx="236610" cy="462277"/>
            </a:xfrm>
            <a:custGeom>
              <a:avLst/>
              <a:gdLst>
                <a:gd name="T0" fmla="*/ 2147483647 w 193"/>
                <a:gd name="T1" fmla="*/ 2147483647 h 425"/>
                <a:gd name="T2" fmla="*/ 2147483647 w 193"/>
                <a:gd name="T3" fmla="*/ 2147483647 h 425"/>
                <a:gd name="T4" fmla="*/ 2147483647 w 193"/>
                <a:gd name="T5" fmla="*/ 2147483647 h 425"/>
                <a:gd name="T6" fmla="*/ 2147483647 w 193"/>
                <a:gd name="T7" fmla="*/ 0 h 425"/>
                <a:gd name="T8" fmla="*/ 0 w 193"/>
                <a:gd name="T9" fmla="*/ 2147483647 h 425"/>
                <a:gd name="T10" fmla="*/ 2147483647 w 193"/>
                <a:gd name="T11" fmla="*/ 2147483647 h 425"/>
                <a:gd name="T12" fmla="*/ 2147483647 w 193"/>
                <a:gd name="T13" fmla="*/ 2147483647 h 425"/>
                <a:gd name="T14" fmla="*/ 2147483647 w 193"/>
                <a:gd name="T15" fmla="*/ 2147483647 h 4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3" h="425">
                  <a:moveTo>
                    <a:pt x="147" y="424"/>
                  </a:moveTo>
                  <a:lnTo>
                    <a:pt x="147" y="310"/>
                  </a:lnTo>
                  <a:lnTo>
                    <a:pt x="192" y="310"/>
                  </a:lnTo>
                  <a:lnTo>
                    <a:pt x="96" y="0"/>
                  </a:lnTo>
                  <a:lnTo>
                    <a:pt x="0" y="310"/>
                  </a:lnTo>
                  <a:lnTo>
                    <a:pt x="45" y="310"/>
                  </a:lnTo>
                  <a:lnTo>
                    <a:pt x="45" y="424"/>
                  </a:lnTo>
                  <a:lnTo>
                    <a:pt x="147" y="424"/>
                  </a:lnTo>
                </a:path>
              </a:pathLst>
            </a:custGeom>
            <a:solidFill>
              <a:srgbClr val="850057"/>
            </a:soli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5005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61"/>
            <p:cNvSpPr>
              <a:spLocks/>
            </p:cNvSpPr>
            <p:nvPr/>
          </p:nvSpPr>
          <p:spPr bwMode="auto">
            <a:xfrm>
              <a:off x="2859463" y="4825024"/>
              <a:ext cx="236609" cy="463579"/>
            </a:xfrm>
            <a:custGeom>
              <a:avLst/>
              <a:gdLst>
                <a:gd name="T0" fmla="*/ 2147483647 w 193"/>
                <a:gd name="T1" fmla="*/ 2147483647 h 425"/>
                <a:gd name="T2" fmla="*/ 2147483647 w 193"/>
                <a:gd name="T3" fmla="*/ 2147483647 h 425"/>
                <a:gd name="T4" fmla="*/ 2147483647 w 193"/>
                <a:gd name="T5" fmla="*/ 2147483647 h 425"/>
                <a:gd name="T6" fmla="*/ 2147483647 w 193"/>
                <a:gd name="T7" fmla="*/ 0 h 425"/>
                <a:gd name="T8" fmla="*/ 0 w 193"/>
                <a:gd name="T9" fmla="*/ 2147483647 h 425"/>
                <a:gd name="T10" fmla="*/ 2147483647 w 193"/>
                <a:gd name="T11" fmla="*/ 2147483647 h 425"/>
                <a:gd name="T12" fmla="*/ 2147483647 w 193"/>
                <a:gd name="T13" fmla="*/ 2147483647 h 425"/>
                <a:gd name="T14" fmla="*/ 2147483647 w 193"/>
                <a:gd name="T15" fmla="*/ 2147483647 h 4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3" h="425">
                  <a:moveTo>
                    <a:pt x="147" y="424"/>
                  </a:moveTo>
                  <a:lnTo>
                    <a:pt x="147" y="310"/>
                  </a:lnTo>
                  <a:lnTo>
                    <a:pt x="192" y="310"/>
                  </a:lnTo>
                  <a:lnTo>
                    <a:pt x="96" y="0"/>
                  </a:lnTo>
                  <a:lnTo>
                    <a:pt x="0" y="310"/>
                  </a:lnTo>
                  <a:lnTo>
                    <a:pt x="45" y="310"/>
                  </a:lnTo>
                  <a:lnTo>
                    <a:pt x="45" y="424"/>
                  </a:lnTo>
                  <a:lnTo>
                    <a:pt x="147" y="424"/>
                  </a:lnTo>
                </a:path>
              </a:pathLst>
            </a:custGeom>
            <a:solidFill>
              <a:srgbClr val="850057"/>
            </a:soli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85005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Rectangle 62"/>
            <p:cNvSpPr>
              <a:spLocks noChangeArrowheads="1"/>
            </p:cNvSpPr>
            <p:nvPr/>
          </p:nvSpPr>
          <p:spPr bwMode="auto">
            <a:xfrm>
              <a:off x="2575809" y="4636208"/>
              <a:ext cx="39113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827963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12:00</a:t>
              </a:r>
            </a:p>
          </p:txBody>
        </p:sp>
        <p:sp>
          <p:nvSpPr>
            <p:cNvPr id="126" name="Rectangle 63"/>
            <p:cNvSpPr>
              <a:spLocks noChangeArrowheads="1"/>
            </p:cNvSpPr>
            <p:nvPr/>
          </p:nvSpPr>
          <p:spPr bwMode="auto">
            <a:xfrm>
              <a:off x="1604466" y="4636208"/>
              <a:ext cx="30617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27963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8:00</a:t>
              </a:r>
            </a:p>
          </p:txBody>
        </p:sp>
        <p:sp>
          <p:nvSpPr>
            <p:cNvPr id="127" name="Freeform 65"/>
            <p:cNvSpPr>
              <a:spLocks/>
            </p:cNvSpPr>
            <p:nvPr/>
          </p:nvSpPr>
          <p:spPr bwMode="auto">
            <a:xfrm>
              <a:off x="1871516" y="3225938"/>
              <a:ext cx="635109" cy="1041750"/>
            </a:xfrm>
            <a:custGeom>
              <a:avLst/>
              <a:gdLst>
                <a:gd name="T0" fmla="*/ 0 w 726"/>
                <a:gd name="T1" fmla="*/ 2147483647 h 1073"/>
                <a:gd name="T2" fmla="*/ 2147483647 w 726"/>
                <a:gd name="T3" fmla="*/ 2147483647 h 1073"/>
                <a:gd name="T4" fmla="*/ 2147483647 w 726"/>
                <a:gd name="T5" fmla="*/ 2147483647 h 1073"/>
                <a:gd name="T6" fmla="*/ 2147483647 w 726"/>
                <a:gd name="T7" fmla="*/ 2147483647 h 1073"/>
                <a:gd name="T8" fmla="*/ 2147483647 w 726"/>
                <a:gd name="T9" fmla="*/ 2147483647 h 1073"/>
                <a:gd name="T10" fmla="*/ 2147483647 w 726"/>
                <a:gd name="T11" fmla="*/ 2147483647 h 1073"/>
                <a:gd name="T12" fmla="*/ 2147483647 w 726"/>
                <a:gd name="T13" fmla="*/ 2147483647 h 1073"/>
                <a:gd name="T14" fmla="*/ 2147483647 w 726"/>
                <a:gd name="T15" fmla="*/ 2147483647 h 1073"/>
                <a:gd name="T16" fmla="*/ 2147483647 w 726"/>
                <a:gd name="T17" fmla="*/ 2147483647 h 1073"/>
                <a:gd name="T18" fmla="*/ 2147483647 w 726"/>
                <a:gd name="T19" fmla="*/ 2147483647 h 1073"/>
                <a:gd name="T20" fmla="*/ 2147483647 w 726"/>
                <a:gd name="T21" fmla="*/ 2147483647 h 1073"/>
                <a:gd name="T22" fmla="*/ 2147483647 w 726"/>
                <a:gd name="T23" fmla="*/ 2147483647 h 1073"/>
                <a:gd name="T24" fmla="*/ 2147483647 w 726"/>
                <a:gd name="T25" fmla="*/ 2147483647 h 1073"/>
                <a:gd name="T26" fmla="*/ 2147483647 w 726"/>
                <a:gd name="T27" fmla="*/ 2147483647 h 1073"/>
                <a:gd name="T28" fmla="*/ 2147483647 w 726"/>
                <a:gd name="T29" fmla="*/ 0 h 1073"/>
                <a:gd name="T30" fmla="*/ 2147483647 w 726"/>
                <a:gd name="T31" fmla="*/ 2147483647 h 1073"/>
                <a:gd name="T32" fmla="*/ 2147483647 w 726"/>
                <a:gd name="T33" fmla="*/ 2147483647 h 1073"/>
                <a:gd name="T34" fmla="*/ 2147483647 w 726"/>
                <a:gd name="T35" fmla="*/ 2147483647 h 1073"/>
                <a:gd name="T36" fmla="*/ 2147483647 w 726"/>
                <a:gd name="T37" fmla="*/ 2147483647 h 1073"/>
                <a:gd name="T38" fmla="*/ 2147483647 w 726"/>
                <a:gd name="T39" fmla="*/ 2147483647 h 1073"/>
                <a:gd name="T40" fmla="*/ 2147483647 w 726"/>
                <a:gd name="T41" fmla="*/ 2147483647 h 1073"/>
                <a:gd name="T42" fmla="*/ 2147483647 w 726"/>
                <a:gd name="T43" fmla="*/ 2147483647 h 1073"/>
                <a:gd name="T44" fmla="*/ 2147483647 w 726"/>
                <a:gd name="T45" fmla="*/ 2147483647 h 1073"/>
                <a:gd name="T46" fmla="*/ 2147483647 w 726"/>
                <a:gd name="T47" fmla="*/ 2147483647 h 1073"/>
                <a:gd name="T48" fmla="*/ 2147483647 w 726"/>
                <a:gd name="T49" fmla="*/ 2147483647 h 1073"/>
                <a:gd name="T50" fmla="*/ 2147483647 w 726"/>
                <a:gd name="T51" fmla="*/ 2147483647 h 1073"/>
                <a:gd name="T52" fmla="*/ 2147483647 w 726"/>
                <a:gd name="T53" fmla="*/ 2147483647 h 1073"/>
                <a:gd name="T54" fmla="*/ 2147483647 w 726"/>
                <a:gd name="T55" fmla="*/ 2147483647 h 1073"/>
                <a:gd name="T56" fmla="*/ 2147483647 w 726"/>
                <a:gd name="T57" fmla="*/ 2147483647 h 1073"/>
                <a:gd name="T58" fmla="*/ 2147483647 w 726"/>
                <a:gd name="T59" fmla="*/ 2147483647 h 1073"/>
                <a:gd name="T60" fmla="*/ 2147483647 w 726"/>
                <a:gd name="T61" fmla="*/ 2147483647 h 10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6"/>
                <a:gd name="T94" fmla="*/ 0 h 1073"/>
                <a:gd name="T95" fmla="*/ 726 w 726"/>
                <a:gd name="T96" fmla="*/ 1073 h 10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6" h="1073">
                  <a:moveTo>
                    <a:pt x="0" y="1038"/>
                  </a:moveTo>
                  <a:lnTo>
                    <a:pt x="6" y="994"/>
                  </a:lnTo>
                  <a:lnTo>
                    <a:pt x="25" y="876"/>
                  </a:lnTo>
                  <a:lnTo>
                    <a:pt x="39" y="798"/>
                  </a:lnTo>
                  <a:lnTo>
                    <a:pt x="56" y="711"/>
                  </a:lnTo>
                  <a:lnTo>
                    <a:pt x="75" y="618"/>
                  </a:lnTo>
                  <a:lnTo>
                    <a:pt x="97" y="521"/>
                  </a:lnTo>
                  <a:lnTo>
                    <a:pt x="121" y="425"/>
                  </a:lnTo>
                  <a:lnTo>
                    <a:pt x="147" y="332"/>
                  </a:lnTo>
                  <a:lnTo>
                    <a:pt x="175" y="244"/>
                  </a:lnTo>
                  <a:lnTo>
                    <a:pt x="205" y="165"/>
                  </a:lnTo>
                  <a:lnTo>
                    <a:pt x="237" y="98"/>
                  </a:lnTo>
                  <a:lnTo>
                    <a:pt x="270" y="46"/>
                  </a:lnTo>
                  <a:lnTo>
                    <a:pt x="305" y="12"/>
                  </a:lnTo>
                  <a:lnTo>
                    <a:pt x="341" y="0"/>
                  </a:lnTo>
                  <a:lnTo>
                    <a:pt x="378" y="3"/>
                  </a:lnTo>
                  <a:lnTo>
                    <a:pt x="412" y="17"/>
                  </a:lnTo>
                  <a:lnTo>
                    <a:pt x="443" y="40"/>
                  </a:lnTo>
                  <a:lnTo>
                    <a:pt x="472" y="72"/>
                  </a:lnTo>
                  <a:lnTo>
                    <a:pt x="499" y="113"/>
                  </a:lnTo>
                  <a:lnTo>
                    <a:pt x="524" y="163"/>
                  </a:lnTo>
                  <a:lnTo>
                    <a:pt x="548" y="221"/>
                  </a:lnTo>
                  <a:lnTo>
                    <a:pt x="570" y="286"/>
                  </a:lnTo>
                  <a:lnTo>
                    <a:pt x="591" y="359"/>
                  </a:lnTo>
                  <a:lnTo>
                    <a:pt x="611" y="439"/>
                  </a:lnTo>
                  <a:lnTo>
                    <a:pt x="630" y="526"/>
                  </a:lnTo>
                  <a:lnTo>
                    <a:pt x="649" y="619"/>
                  </a:lnTo>
                  <a:lnTo>
                    <a:pt x="686" y="823"/>
                  </a:lnTo>
                  <a:lnTo>
                    <a:pt x="725" y="1049"/>
                  </a:lnTo>
                  <a:lnTo>
                    <a:pt x="725" y="1072"/>
                  </a:lnTo>
                  <a:lnTo>
                    <a:pt x="725" y="1061"/>
                  </a:lnTo>
                </a:path>
              </a:pathLst>
            </a:custGeom>
            <a:noFill/>
            <a:ln w="76200" cap="rnd" cmpd="sng">
              <a:solidFill>
                <a:srgbClr val="8500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66"/>
            <p:cNvSpPr>
              <a:spLocks/>
            </p:cNvSpPr>
            <p:nvPr/>
          </p:nvSpPr>
          <p:spPr bwMode="auto">
            <a:xfrm>
              <a:off x="4407800" y="3227240"/>
              <a:ext cx="633725" cy="1041750"/>
            </a:xfrm>
            <a:custGeom>
              <a:avLst/>
              <a:gdLst>
                <a:gd name="T0" fmla="*/ 0 w 726"/>
                <a:gd name="T1" fmla="*/ 2147483647 h 1073"/>
                <a:gd name="T2" fmla="*/ 2147483647 w 726"/>
                <a:gd name="T3" fmla="*/ 2147483647 h 1073"/>
                <a:gd name="T4" fmla="*/ 2147483647 w 726"/>
                <a:gd name="T5" fmla="*/ 2147483647 h 1073"/>
                <a:gd name="T6" fmla="*/ 2147483647 w 726"/>
                <a:gd name="T7" fmla="*/ 2147483647 h 1073"/>
                <a:gd name="T8" fmla="*/ 2147483647 w 726"/>
                <a:gd name="T9" fmla="*/ 2147483647 h 1073"/>
                <a:gd name="T10" fmla="*/ 2147483647 w 726"/>
                <a:gd name="T11" fmla="*/ 2147483647 h 1073"/>
                <a:gd name="T12" fmla="*/ 2147483647 w 726"/>
                <a:gd name="T13" fmla="*/ 2147483647 h 1073"/>
                <a:gd name="T14" fmla="*/ 2147483647 w 726"/>
                <a:gd name="T15" fmla="*/ 2147483647 h 1073"/>
                <a:gd name="T16" fmla="*/ 2147483647 w 726"/>
                <a:gd name="T17" fmla="*/ 2147483647 h 1073"/>
                <a:gd name="T18" fmla="*/ 2147483647 w 726"/>
                <a:gd name="T19" fmla="*/ 2147483647 h 1073"/>
                <a:gd name="T20" fmla="*/ 2147483647 w 726"/>
                <a:gd name="T21" fmla="*/ 2147483647 h 1073"/>
                <a:gd name="T22" fmla="*/ 2147483647 w 726"/>
                <a:gd name="T23" fmla="*/ 2147483647 h 1073"/>
                <a:gd name="T24" fmla="*/ 2147483647 w 726"/>
                <a:gd name="T25" fmla="*/ 2147483647 h 1073"/>
                <a:gd name="T26" fmla="*/ 2147483647 w 726"/>
                <a:gd name="T27" fmla="*/ 2147483647 h 1073"/>
                <a:gd name="T28" fmla="*/ 2147483647 w 726"/>
                <a:gd name="T29" fmla="*/ 0 h 1073"/>
                <a:gd name="T30" fmla="*/ 2147483647 w 726"/>
                <a:gd name="T31" fmla="*/ 2147483647 h 1073"/>
                <a:gd name="T32" fmla="*/ 2147483647 w 726"/>
                <a:gd name="T33" fmla="*/ 2147483647 h 1073"/>
                <a:gd name="T34" fmla="*/ 2147483647 w 726"/>
                <a:gd name="T35" fmla="*/ 2147483647 h 1073"/>
                <a:gd name="T36" fmla="*/ 2147483647 w 726"/>
                <a:gd name="T37" fmla="*/ 2147483647 h 1073"/>
                <a:gd name="T38" fmla="*/ 2147483647 w 726"/>
                <a:gd name="T39" fmla="*/ 2147483647 h 1073"/>
                <a:gd name="T40" fmla="*/ 2147483647 w 726"/>
                <a:gd name="T41" fmla="*/ 2147483647 h 1073"/>
                <a:gd name="T42" fmla="*/ 2147483647 w 726"/>
                <a:gd name="T43" fmla="*/ 2147483647 h 1073"/>
                <a:gd name="T44" fmla="*/ 2147483647 w 726"/>
                <a:gd name="T45" fmla="*/ 2147483647 h 1073"/>
                <a:gd name="T46" fmla="*/ 2147483647 w 726"/>
                <a:gd name="T47" fmla="*/ 2147483647 h 1073"/>
                <a:gd name="T48" fmla="*/ 2147483647 w 726"/>
                <a:gd name="T49" fmla="*/ 2147483647 h 1073"/>
                <a:gd name="T50" fmla="*/ 2147483647 w 726"/>
                <a:gd name="T51" fmla="*/ 2147483647 h 1073"/>
                <a:gd name="T52" fmla="*/ 2147483647 w 726"/>
                <a:gd name="T53" fmla="*/ 2147483647 h 1073"/>
                <a:gd name="T54" fmla="*/ 2147483647 w 726"/>
                <a:gd name="T55" fmla="*/ 2147483647 h 1073"/>
                <a:gd name="T56" fmla="*/ 2147483647 w 726"/>
                <a:gd name="T57" fmla="*/ 2147483647 h 1073"/>
                <a:gd name="T58" fmla="*/ 2147483647 w 726"/>
                <a:gd name="T59" fmla="*/ 2147483647 h 1073"/>
                <a:gd name="T60" fmla="*/ 2147483647 w 726"/>
                <a:gd name="T61" fmla="*/ 2147483647 h 10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6"/>
                <a:gd name="T94" fmla="*/ 0 h 1073"/>
                <a:gd name="T95" fmla="*/ 726 w 726"/>
                <a:gd name="T96" fmla="*/ 1073 h 10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6" h="1073">
                  <a:moveTo>
                    <a:pt x="0" y="1038"/>
                  </a:moveTo>
                  <a:lnTo>
                    <a:pt x="6" y="994"/>
                  </a:lnTo>
                  <a:lnTo>
                    <a:pt x="25" y="876"/>
                  </a:lnTo>
                  <a:lnTo>
                    <a:pt x="39" y="798"/>
                  </a:lnTo>
                  <a:lnTo>
                    <a:pt x="56" y="711"/>
                  </a:lnTo>
                  <a:lnTo>
                    <a:pt x="75" y="618"/>
                  </a:lnTo>
                  <a:lnTo>
                    <a:pt x="97" y="521"/>
                  </a:lnTo>
                  <a:lnTo>
                    <a:pt x="121" y="425"/>
                  </a:lnTo>
                  <a:lnTo>
                    <a:pt x="147" y="332"/>
                  </a:lnTo>
                  <a:lnTo>
                    <a:pt x="175" y="244"/>
                  </a:lnTo>
                  <a:lnTo>
                    <a:pt x="205" y="165"/>
                  </a:lnTo>
                  <a:lnTo>
                    <a:pt x="237" y="98"/>
                  </a:lnTo>
                  <a:lnTo>
                    <a:pt x="270" y="46"/>
                  </a:lnTo>
                  <a:lnTo>
                    <a:pt x="305" y="12"/>
                  </a:lnTo>
                  <a:lnTo>
                    <a:pt x="341" y="0"/>
                  </a:lnTo>
                  <a:lnTo>
                    <a:pt x="378" y="3"/>
                  </a:lnTo>
                  <a:lnTo>
                    <a:pt x="412" y="17"/>
                  </a:lnTo>
                  <a:lnTo>
                    <a:pt x="443" y="40"/>
                  </a:lnTo>
                  <a:lnTo>
                    <a:pt x="472" y="72"/>
                  </a:lnTo>
                  <a:lnTo>
                    <a:pt x="499" y="113"/>
                  </a:lnTo>
                  <a:lnTo>
                    <a:pt x="524" y="163"/>
                  </a:lnTo>
                  <a:lnTo>
                    <a:pt x="548" y="221"/>
                  </a:lnTo>
                  <a:lnTo>
                    <a:pt x="570" y="286"/>
                  </a:lnTo>
                  <a:lnTo>
                    <a:pt x="591" y="359"/>
                  </a:lnTo>
                  <a:lnTo>
                    <a:pt x="611" y="439"/>
                  </a:lnTo>
                  <a:lnTo>
                    <a:pt x="630" y="526"/>
                  </a:lnTo>
                  <a:lnTo>
                    <a:pt x="649" y="619"/>
                  </a:lnTo>
                  <a:lnTo>
                    <a:pt x="686" y="823"/>
                  </a:lnTo>
                  <a:lnTo>
                    <a:pt x="725" y="1049"/>
                  </a:lnTo>
                  <a:lnTo>
                    <a:pt x="725" y="1072"/>
                  </a:lnTo>
                  <a:lnTo>
                    <a:pt x="725" y="1061"/>
                  </a:lnTo>
                </a:path>
              </a:pathLst>
            </a:custGeom>
            <a:noFill/>
            <a:ln w="76200" cap="rnd" cmpd="sng">
              <a:solidFill>
                <a:srgbClr val="8500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67"/>
            <p:cNvSpPr>
              <a:spLocks/>
            </p:cNvSpPr>
            <p:nvPr/>
          </p:nvSpPr>
          <p:spPr bwMode="auto">
            <a:xfrm>
              <a:off x="2985377" y="3227240"/>
              <a:ext cx="635108" cy="1041750"/>
            </a:xfrm>
            <a:custGeom>
              <a:avLst/>
              <a:gdLst>
                <a:gd name="T0" fmla="*/ 0 w 726"/>
                <a:gd name="T1" fmla="*/ 2147483647 h 1073"/>
                <a:gd name="T2" fmla="*/ 2147483647 w 726"/>
                <a:gd name="T3" fmla="*/ 2147483647 h 1073"/>
                <a:gd name="T4" fmla="*/ 2147483647 w 726"/>
                <a:gd name="T5" fmla="*/ 2147483647 h 1073"/>
                <a:gd name="T6" fmla="*/ 2147483647 w 726"/>
                <a:gd name="T7" fmla="*/ 2147483647 h 1073"/>
                <a:gd name="T8" fmla="*/ 2147483647 w 726"/>
                <a:gd name="T9" fmla="*/ 2147483647 h 1073"/>
                <a:gd name="T10" fmla="*/ 2147483647 w 726"/>
                <a:gd name="T11" fmla="*/ 2147483647 h 1073"/>
                <a:gd name="T12" fmla="*/ 2147483647 w 726"/>
                <a:gd name="T13" fmla="*/ 2147483647 h 1073"/>
                <a:gd name="T14" fmla="*/ 2147483647 w 726"/>
                <a:gd name="T15" fmla="*/ 2147483647 h 1073"/>
                <a:gd name="T16" fmla="*/ 2147483647 w 726"/>
                <a:gd name="T17" fmla="*/ 2147483647 h 1073"/>
                <a:gd name="T18" fmla="*/ 2147483647 w 726"/>
                <a:gd name="T19" fmla="*/ 2147483647 h 1073"/>
                <a:gd name="T20" fmla="*/ 2147483647 w 726"/>
                <a:gd name="T21" fmla="*/ 2147483647 h 1073"/>
                <a:gd name="T22" fmla="*/ 2147483647 w 726"/>
                <a:gd name="T23" fmla="*/ 2147483647 h 1073"/>
                <a:gd name="T24" fmla="*/ 2147483647 w 726"/>
                <a:gd name="T25" fmla="*/ 2147483647 h 1073"/>
                <a:gd name="T26" fmla="*/ 2147483647 w 726"/>
                <a:gd name="T27" fmla="*/ 2147483647 h 1073"/>
                <a:gd name="T28" fmla="*/ 2147483647 w 726"/>
                <a:gd name="T29" fmla="*/ 0 h 1073"/>
                <a:gd name="T30" fmla="*/ 2147483647 w 726"/>
                <a:gd name="T31" fmla="*/ 2147483647 h 1073"/>
                <a:gd name="T32" fmla="*/ 2147483647 w 726"/>
                <a:gd name="T33" fmla="*/ 2147483647 h 1073"/>
                <a:gd name="T34" fmla="*/ 2147483647 w 726"/>
                <a:gd name="T35" fmla="*/ 2147483647 h 1073"/>
                <a:gd name="T36" fmla="*/ 2147483647 w 726"/>
                <a:gd name="T37" fmla="*/ 2147483647 h 1073"/>
                <a:gd name="T38" fmla="*/ 2147483647 w 726"/>
                <a:gd name="T39" fmla="*/ 2147483647 h 1073"/>
                <a:gd name="T40" fmla="*/ 2147483647 w 726"/>
                <a:gd name="T41" fmla="*/ 2147483647 h 1073"/>
                <a:gd name="T42" fmla="*/ 2147483647 w 726"/>
                <a:gd name="T43" fmla="*/ 2147483647 h 1073"/>
                <a:gd name="T44" fmla="*/ 2147483647 w 726"/>
                <a:gd name="T45" fmla="*/ 2147483647 h 1073"/>
                <a:gd name="T46" fmla="*/ 2147483647 w 726"/>
                <a:gd name="T47" fmla="*/ 2147483647 h 1073"/>
                <a:gd name="T48" fmla="*/ 2147483647 w 726"/>
                <a:gd name="T49" fmla="*/ 2147483647 h 1073"/>
                <a:gd name="T50" fmla="*/ 2147483647 w 726"/>
                <a:gd name="T51" fmla="*/ 2147483647 h 1073"/>
                <a:gd name="T52" fmla="*/ 2147483647 w 726"/>
                <a:gd name="T53" fmla="*/ 2147483647 h 1073"/>
                <a:gd name="T54" fmla="*/ 2147483647 w 726"/>
                <a:gd name="T55" fmla="*/ 2147483647 h 1073"/>
                <a:gd name="T56" fmla="*/ 2147483647 w 726"/>
                <a:gd name="T57" fmla="*/ 2147483647 h 1073"/>
                <a:gd name="T58" fmla="*/ 2147483647 w 726"/>
                <a:gd name="T59" fmla="*/ 2147483647 h 1073"/>
                <a:gd name="T60" fmla="*/ 2147483647 w 726"/>
                <a:gd name="T61" fmla="*/ 2147483647 h 10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6"/>
                <a:gd name="T94" fmla="*/ 0 h 1073"/>
                <a:gd name="T95" fmla="*/ 726 w 726"/>
                <a:gd name="T96" fmla="*/ 1073 h 10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6" h="1073">
                  <a:moveTo>
                    <a:pt x="0" y="1038"/>
                  </a:moveTo>
                  <a:lnTo>
                    <a:pt x="6" y="994"/>
                  </a:lnTo>
                  <a:lnTo>
                    <a:pt x="25" y="876"/>
                  </a:lnTo>
                  <a:lnTo>
                    <a:pt x="39" y="798"/>
                  </a:lnTo>
                  <a:lnTo>
                    <a:pt x="56" y="711"/>
                  </a:lnTo>
                  <a:lnTo>
                    <a:pt x="75" y="618"/>
                  </a:lnTo>
                  <a:lnTo>
                    <a:pt x="97" y="521"/>
                  </a:lnTo>
                  <a:lnTo>
                    <a:pt x="121" y="425"/>
                  </a:lnTo>
                  <a:lnTo>
                    <a:pt x="147" y="332"/>
                  </a:lnTo>
                  <a:lnTo>
                    <a:pt x="175" y="244"/>
                  </a:lnTo>
                  <a:lnTo>
                    <a:pt x="205" y="165"/>
                  </a:lnTo>
                  <a:lnTo>
                    <a:pt x="237" y="98"/>
                  </a:lnTo>
                  <a:lnTo>
                    <a:pt x="270" y="46"/>
                  </a:lnTo>
                  <a:lnTo>
                    <a:pt x="305" y="12"/>
                  </a:lnTo>
                  <a:lnTo>
                    <a:pt x="341" y="0"/>
                  </a:lnTo>
                  <a:lnTo>
                    <a:pt x="378" y="3"/>
                  </a:lnTo>
                  <a:lnTo>
                    <a:pt x="412" y="17"/>
                  </a:lnTo>
                  <a:lnTo>
                    <a:pt x="443" y="40"/>
                  </a:lnTo>
                  <a:lnTo>
                    <a:pt x="472" y="72"/>
                  </a:lnTo>
                  <a:lnTo>
                    <a:pt x="499" y="113"/>
                  </a:lnTo>
                  <a:lnTo>
                    <a:pt x="524" y="163"/>
                  </a:lnTo>
                  <a:lnTo>
                    <a:pt x="548" y="221"/>
                  </a:lnTo>
                  <a:lnTo>
                    <a:pt x="570" y="286"/>
                  </a:lnTo>
                  <a:lnTo>
                    <a:pt x="591" y="359"/>
                  </a:lnTo>
                  <a:lnTo>
                    <a:pt x="611" y="439"/>
                  </a:lnTo>
                  <a:lnTo>
                    <a:pt x="630" y="526"/>
                  </a:lnTo>
                  <a:lnTo>
                    <a:pt x="649" y="619"/>
                  </a:lnTo>
                  <a:lnTo>
                    <a:pt x="686" y="823"/>
                  </a:lnTo>
                  <a:lnTo>
                    <a:pt x="725" y="1049"/>
                  </a:lnTo>
                  <a:lnTo>
                    <a:pt x="725" y="1072"/>
                  </a:lnTo>
                  <a:lnTo>
                    <a:pt x="725" y="1061"/>
                  </a:lnTo>
                </a:path>
              </a:pathLst>
            </a:custGeom>
            <a:noFill/>
            <a:ln w="76200" cap="rnd" cmpd="sng">
              <a:solidFill>
                <a:srgbClr val="8500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Line 68"/>
            <p:cNvSpPr>
              <a:spLocks noChangeShapeType="1"/>
            </p:cNvSpPr>
            <p:nvPr/>
          </p:nvSpPr>
          <p:spPr bwMode="auto">
            <a:xfrm>
              <a:off x="947218" y="4282012"/>
              <a:ext cx="6432726" cy="0"/>
            </a:xfrm>
            <a:prstGeom prst="line">
              <a:avLst/>
            </a:prstGeom>
            <a:noFill/>
            <a:ln w="76200">
              <a:solidFill>
                <a:srgbClr val="E17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69"/>
            <p:cNvSpPr>
              <a:spLocks/>
            </p:cNvSpPr>
            <p:nvPr/>
          </p:nvSpPr>
          <p:spPr bwMode="auto">
            <a:xfrm>
              <a:off x="4977876" y="4248155"/>
              <a:ext cx="2436659" cy="317734"/>
            </a:xfrm>
            <a:custGeom>
              <a:avLst/>
              <a:gdLst>
                <a:gd name="T0" fmla="*/ 0 w 2496"/>
                <a:gd name="T1" fmla="*/ 2147483647 h 400"/>
                <a:gd name="T2" fmla="*/ 2147483647 w 2496"/>
                <a:gd name="T3" fmla="*/ 2147483647 h 400"/>
                <a:gd name="T4" fmla="*/ 2147483647 w 2496"/>
                <a:gd name="T5" fmla="*/ 2147483647 h 400"/>
                <a:gd name="T6" fmla="*/ 0 60000 65536"/>
                <a:gd name="T7" fmla="*/ 0 60000 65536"/>
                <a:gd name="T8" fmla="*/ 0 60000 65536"/>
                <a:gd name="T9" fmla="*/ 0 w 2496"/>
                <a:gd name="T10" fmla="*/ 0 h 400"/>
                <a:gd name="T11" fmla="*/ 2496 w 2496"/>
                <a:gd name="T12" fmla="*/ 400 h 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6" h="400">
                  <a:moveTo>
                    <a:pt x="0" y="400"/>
                  </a:moveTo>
                  <a:cubicBezTo>
                    <a:pt x="32" y="264"/>
                    <a:pt x="64" y="128"/>
                    <a:pt x="480" y="64"/>
                  </a:cubicBezTo>
                  <a:cubicBezTo>
                    <a:pt x="896" y="0"/>
                    <a:pt x="1696" y="8"/>
                    <a:pt x="2496" y="16"/>
                  </a:cubicBezTo>
                </a:path>
              </a:pathLst>
            </a:custGeom>
            <a:noFill/>
            <a:ln w="76200" cmpd="sng">
              <a:solidFill>
                <a:srgbClr val="E17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Rectangle 70"/>
            <p:cNvSpPr>
              <a:spLocks noChangeArrowheads="1"/>
            </p:cNvSpPr>
            <p:nvPr/>
          </p:nvSpPr>
          <p:spPr bwMode="auto">
            <a:xfrm>
              <a:off x="5377759" y="3996301"/>
              <a:ext cx="199249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17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Basal (insulin glargine)</a:t>
              </a:r>
            </a:p>
          </p:txBody>
        </p:sp>
        <p:sp>
          <p:nvSpPr>
            <p:cNvPr id="133" name="Rectangle 76"/>
            <p:cNvSpPr>
              <a:spLocks noChangeArrowheads="1"/>
            </p:cNvSpPr>
            <p:nvPr/>
          </p:nvSpPr>
          <p:spPr bwMode="auto">
            <a:xfrm rot="16200000">
              <a:off x="-66074" y="3025856"/>
              <a:ext cx="107882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Insulin Plasma</a:t>
              </a:r>
            </a:p>
          </p:txBody>
        </p:sp>
        <p:sp>
          <p:nvSpPr>
            <p:cNvPr id="134" name="Rectangle 53"/>
            <p:cNvSpPr>
              <a:spLocks noChangeArrowheads="1"/>
            </p:cNvSpPr>
            <p:nvPr/>
          </p:nvSpPr>
          <p:spPr bwMode="auto">
            <a:xfrm>
              <a:off x="4870533" y="5347156"/>
              <a:ext cx="10239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17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Waktu</a:t>
              </a:r>
              <a:r>
                <a:rPr kumimoji="0" lang="en-GB" altLang="en-US" sz="1400" b="1" i="0" u="none" strike="noStrike" kern="1200" cap="none" spc="0" normalizeH="0" noProof="0" dirty="0">
                  <a:ln>
                    <a:noFill/>
                  </a:ln>
                  <a:solidFill>
                    <a:srgbClr val="E17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 </a:t>
              </a:r>
              <a:r>
                <a:rPr kumimoji="0" lang="en-GB" altLang="en-US" sz="1400" b="1" i="0" u="none" strike="noStrike" kern="1200" cap="none" spc="0" normalizeH="0" noProof="0" dirty="0" err="1">
                  <a:ln>
                    <a:noFill/>
                  </a:ln>
                  <a:solidFill>
                    <a:srgbClr val="E17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Tidur</a:t>
              </a:r>
              <a:endPara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17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35" name="Text Box 22"/>
            <p:cNvSpPr txBox="1">
              <a:spLocks noChangeArrowheads="1"/>
            </p:cNvSpPr>
            <p:nvPr/>
          </p:nvSpPr>
          <p:spPr bwMode="auto">
            <a:xfrm>
              <a:off x="2240267" y="2865581"/>
              <a:ext cx="1191348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50057"/>
                  </a:solidFill>
                  <a:effectLst/>
                  <a:uLnTx/>
                  <a:uFillTx/>
                  <a:latin typeface="Arial" charset="0"/>
                  <a:ea typeface="+mn-ea"/>
                  <a:cs typeface="ＭＳ Ｐゴシック" charset="-128"/>
                </a:rPr>
                <a:t>Bolus (Humalog)</a:t>
              </a:r>
            </a:p>
          </p:txBody>
        </p:sp>
        <p:sp>
          <p:nvSpPr>
            <p:cNvPr id="136" name="Text Box 22"/>
            <p:cNvSpPr txBox="1">
              <a:spLocks noChangeArrowheads="1"/>
            </p:cNvSpPr>
            <p:nvPr/>
          </p:nvSpPr>
          <p:spPr bwMode="auto">
            <a:xfrm>
              <a:off x="3436625" y="2865581"/>
              <a:ext cx="1191347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50057"/>
                  </a:solidFill>
                  <a:effectLst/>
                  <a:uLnTx/>
                  <a:uFillTx/>
                  <a:latin typeface="Arial" charset="0"/>
                  <a:ea typeface="+mn-ea"/>
                  <a:cs typeface="ＭＳ Ｐゴシック" charset="-128"/>
                </a:rPr>
                <a:t>Bolus (Humalog)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988F86"/>
                </a:solidFill>
                <a:effectLst/>
                <a:uLnTx/>
                <a:uFillTx/>
                <a:latin typeface="Arial" charset="0"/>
                <a:ea typeface="+mn-ea"/>
                <a:cs typeface="ＭＳ Ｐゴシック" charset="-128"/>
              </a:endParaRPr>
            </a:p>
          </p:txBody>
        </p:sp>
        <p:sp>
          <p:nvSpPr>
            <p:cNvPr id="137" name="Text Box 22"/>
            <p:cNvSpPr txBox="1">
              <a:spLocks noChangeArrowheads="1"/>
            </p:cNvSpPr>
            <p:nvPr/>
          </p:nvSpPr>
          <p:spPr bwMode="auto">
            <a:xfrm>
              <a:off x="4893635" y="2865581"/>
              <a:ext cx="1189964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50057"/>
                  </a:solidFill>
                  <a:effectLst/>
                  <a:uLnTx/>
                  <a:uFillTx/>
                  <a:latin typeface="Arial" charset="0"/>
                  <a:ea typeface="+mn-ea"/>
                  <a:cs typeface="ＭＳ Ｐゴシック" charset="-128"/>
                </a:rPr>
                <a:t>Bolus (Humalog)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988F86"/>
                </a:solidFill>
                <a:effectLst/>
                <a:uLnTx/>
                <a:uFillTx/>
                <a:latin typeface="Arial" charset="0"/>
                <a:ea typeface="+mn-ea"/>
                <a:cs typeface="ＭＳ Ｐゴシック" charset="-128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="" xmlns:a16="http://schemas.microsoft.com/office/drawing/2014/main" id="{0298213C-9A2A-4E00-9AAF-94D5ED35419F}"/>
                </a:ext>
              </a:extLst>
            </p:cNvPr>
            <p:cNvSpPr txBox="1"/>
            <p:nvPr/>
          </p:nvSpPr>
          <p:spPr>
            <a:xfrm>
              <a:off x="581803" y="1600200"/>
              <a:ext cx="3075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5005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Rejimen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5005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Basal/Bolus</a:t>
              </a:r>
              <a:r>
                <a:rPr kumimoji="0" lang="en-GB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85005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1-4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85005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947847" y="4486606"/>
              <a:ext cx="6432097" cy="85393"/>
              <a:chOff x="947847" y="4422950"/>
              <a:chExt cx="6432097" cy="149050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>
                <a:off x="4766641" y="4422950"/>
                <a:ext cx="0" cy="149050"/>
              </a:xfrm>
              <a:prstGeom prst="line">
                <a:avLst/>
              </a:prstGeom>
              <a:noFill/>
              <a:ln w="19050" cap="flat" cmpd="sng" algn="ctr">
                <a:solidFill>
                  <a:srgbClr val="827963"/>
                </a:solidFill>
                <a:prstDash val="solid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734661" y="4422950"/>
                <a:ext cx="0" cy="149050"/>
              </a:xfrm>
              <a:prstGeom prst="line">
                <a:avLst/>
              </a:prstGeom>
              <a:noFill/>
              <a:ln w="19050" cap="flat" cmpd="sng" algn="ctr">
                <a:solidFill>
                  <a:srgbClr val="827963"/>
                </a:solidFill>
                <a:prstDash val="solid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6629400" y="4422950"/>
                <a:ext cx="0" cy="149050"/>
              </a:xfrm>
              <a:prstGeom prst="line">
                <a:avLst/>
              </a:prstGeom>
              <a:noFill/>
              <a:ln w="19050" cap="flat" cmpd="sng" algn="ctr">
                <a:solidFill>
                  <a:srgbClr val="827963"/>
                </a:solidFill>
                <a:prstDash val="solid"/>
              </a:ln>
              <a:effectLst/>
            </p:spPr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7379944" y="4422950"/>
                <a:ext cx="0" cy="149050"/>
              </a:xfrm>
              <a:prstGeom prst="line">
                <a:avLst/>
              </a:prstGeom>
              <a:noFill/>
              <a:ln w="19050" cap="flat" cmpd="sng" algn="ctr">
                <a:solidFill>
                  <a:srgbClr val="827963"/>
                </a:solidFill>
                <a:prstDash val="solid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3757938" y="4422950"/>
                <a:ext cx="0" cy="149050"/>
              </a:xfrm>
              <a:prstGeom prst="line">
                <a:avLst/>
              </a:prstGeom>
              <a:noFill/>
              <a:ln w="19050" cap="flat" cmpd="sng" algn="ctr">
                <a:solidFill>
                  <a:srgbClr val="827963"/>
                </a:solidFill>
                <a:prstDash val="solid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2772039" y="4422950"/>
                <a:ext cx="0" cy="149050"/>
              </a:xfrm>
              <a:prstGeom prst="line">
                <a:avLst/>
              </a:prstGeom>
              <a:noFill/>
              <a:ln w="19050" cap="flat" cmpd="sng" algn="ctr">
                <a:solidFill>
                  <a:srgbClr val="827963"/>
                </a:solidFill>
                <a:prstDash val="solid"/>
              </a:ln>
              <a:effectLst/>
            </p:spPr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1756056" y="4422950"/>
                <a:ext cx="0" cy="149050"/>
              </a:xfrm>
              <a:prstGeom prst="line">
                <a:avLst/>
              </a:prstGeom>
              <a:noFill/>
              <a:ln w="19050" cap="flat" cmpd="sng" algn="ctr">
                <a:solidFill>
                  <a:srgbClr val="827963"/>
                </a:solidFill>
                <a:prstDash val="solid"/>
              </a:ln>
              <a:effectLst/>
            </p:spPr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947847" y="4422950"/>
                <a:ext cx="0" cy="149050"/>
              </a:xfrm>
              <a:prstGeom prst="line">
                <a:avLst/>
              </a:prstGeom>
              <a:noFill/>
              <a:ln w="19050" cap="flat" cmpd="sng" algn="ctr">
                <a:solidFill>
                  <a:srgbClr val="827963"/>
                </a:solidFill>
                <a:prstDash val="solid"/>
              </a:ln>
              <a:effectLst/>
            </p:spPr>
          </p:cxnSp>
        </p:grpSp>
      </p:grpSp>
      <p:graphicFrame>
        <p:nvGraphicFramePr>
          <p:cNvPr id="150" name="Table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33485"/>
              </p:ext>
            </p:extLst>
          </p:nvPr>
        </p:nvGraphicFramePr>
        <p:xfrm>
          <a:off x="388093" y="5324648"/>
          <a:ext cx="7203553" cy="1476405"/>
        </p:xfrm>
        <a:graphic>
          <a:graphicData uri="http://schemas.openxmlformats.org/drawingml/2006/table">
            <a:tbl>
              <a:tblPr firstRow="1" bandRow="1"/>
              <a:tblGrid>
                <a:gridCol w="1966977">
                  <a:extLst>
                    <a:ext uri="{9D8B030D-6E8A-4147-A177-3AD203B41FA5}">
                      <a16:colId xmlns="" xmlns:a16="http://schemas.microsoft.com/office/drawing/2014/main" val="1932279763"/>
                    </a:ext>
                  </a:extLst>
                </a:gridCol>
                <a:gridCol w="2304846">
                  <a:extLst>
                    <a:ext uri="{9D8B030D-6E8A-4147-A177-3AD203B41FA5}">
                      <a16:colId xmlns="" xmlns:a16="http://schemas.microsoft.com/office/drawing/2014/main" val="883513280"/>
                    </a:ext>
                  </a:extLst>
                </a:gridCol>
                <a:gridCol w="2931730">
                  <a:extLst>
                    <a:ext uri="{9D8B030D-6E8A-4147-A177-3AD203B41FA5}">
                      <a16:colId xmlns="" xmlns:a16="http://schemas.microsoft.com/office/drawing/2014/main" val="3884805410"/>
                    </a:ext>
                  </a:extLst>
                </a:gridCol>
              </a:tblGrid>
              <a:tr h="263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Profil</a:t>
                      </a:r>
                      <a:r>
                        <a:rPr lang="en-US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kerja-waktu</a:t>
                      </a:r>
                      <a:r>
                        <a:rPr lang="en-US" sz="12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4" marR="9404" marT="9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2E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Insulin</a:t>
                      </a:r>
                      <a:r>
                        <a:rPr lang="en-US" sz="1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baseline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manusia</a:t>
                      </a:r>
                      <a:r>
                        <a:rPr lang="en-US" sz="1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baseline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reguler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4" marR="9404" marT="9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2E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Insulin </a:t>
                      </a:r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lispro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(Humalog)</a:t>
                      </a:r>
                    </a:p>
                  </a:txBody>
                  <a:tcPr marL="9404" marR="9404" marT="9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2E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1263612"/>
                  </a:ext>
                </a:extLst>
              </a:tr>
              <a:tr h="263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Onset </a:t>
                      </a:r>
                      <a:r>
                        <a:rPr lang="en-US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kerja</a:t>
                      </a:r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(min)</a:t>
                      </a:r>
                    </a:p>
                  </a:txBody>
                  <a:tcPr marL="9404" marR="9404" marT="9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2E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30-60</a:t>
                      </a:r>
                    </a:p>
                  </a:txBody>
                  <a:tcPr marL="9404" marR="9404" marT="9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15-30</a:t>
                      </a:r>
                    </a:p>
                  </a:txBody>
                  <a:tcPr marL="9404" marR="9404" marT="9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B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4956020"/>
                  </a:ext>
                </a:extLst>
              </a:tr>
              <a:tr h="263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Puncak</a:t>
                      </a:r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(jam)</a:t>
                      </a:r>
                    </a:p>
                  </a:txBody>
                  <a:tcPr marL="9404" marR="9404" marT="9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2E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1-5</a:t>
                      </a:r>
                    </a:p>
                  </a:txBody>
                  <a:tcPr marL="9404" marR="9404" marT="9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7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0.5-2.5</a:t>
                      </a:r>
                    </a:p>
                  </a:txBody>
                  <a:tcPr marL="9404" marR="9404" marT="9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7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3767524"/>
                  </a:ext>
                </a:extLst>
              </a:tr>
              <a:tr h="263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Durasi</a:t>
                      </a:r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(jam)</a:t>
                      </a:r>
                    </a:p>
                  </a:txBody>
                  <a:tcPr marL="9404" marR="9404" marT="9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2E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6-10</a:t>
                      </a:r>
                    </a:p>
                  </a:txBody>
                  <a:tcPr marL="9404" marR="9404" marT="9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3-6.5</a:t>
                      </a:r>
                    </a:p>
                  </a:txBody>
                  <a:tcPr marL="9404" marR="9404" marT="9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B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178499"/>
                  </a:ext>
                </a:extLst>
              </a:tr>
              <a:tr h="4231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Kaitan</a:t>
                      </a:r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makan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4" marR="9404" marT="9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2E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Harus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dinjeksikan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30-45 </a:t>
                      </a:r>
                      <a:r>
                        <a:rPr lang="en-U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sebelum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makan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untuk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menghindari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hipoglikemia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4" marR="9404" marT="9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7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Diinjeksikan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0-15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sebelum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makan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atau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setelah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–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lebih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sedikit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potensi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hipoglikemia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04" marR="9404" marT="940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7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544041"/>
                  </a:ext>
                </a:extLst>
              </a:tr>
            </a:tbl>
          </a:graphicData>
        </a:graphic>
      </p:graphicFrame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B3027C91-92BE-4149-9939-FFC86503BB2A}"/>
              </a:ext>
            </a:extLst>
          </p:cNvPr>
          <p:cNvSpPr txBox="1"/>
          <p:nvPr/>
        </p:nvSpPr>
        <p:spPr>
          <a:xfrm>
            <a:off x="6158430" y="1489491"/>
            <a:ext cx="2988840" cy="1815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Dengan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onset yang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lebih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cepat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durasi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yang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lebih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pendek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dibandingkan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insulin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manusia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regular, Humalog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mengurangi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resiko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hipoglikemia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antara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waktu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memungkinkan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pasien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untuk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menginjeksikan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insulin </a:t>
            </a:r>
            <a:r>
              <a:rPr kumimoji="0" lang="en-GB" sz="1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lebih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dekat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waktu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makan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6FCA821-A09F-4D7C-BDDB-F1B5C97C5129}"/>
              </a:ext>
            </a:extLst>
          </p:cNvPr>
          <p:cNvSpPr txBox="1"/>
          <p:nvPr/>
        </p:nvSpPr>
        <p:spPr>
          <a:xfrm>
            <a:off x="7568992" y="5361291"/>
            <a:ext cx="1564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Tibaldi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JM.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 J Med.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2014;127(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10):S25-38. 2. Freeman JS.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 Am Osteopath </a:t>
            </a:r>
            <a:r>
              <a:rPr kumimoji="0" lang="en-GB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2009;109(1):26-36. 3.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Handelsman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YH, et al. </a:t>
            </a:r>
            <a:r>
              <a:rPr kumimoji="0" lang="en-GB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Endocr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2015;21(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1):1-87.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Moghissi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 et al. </a:t>
            </a:r>
            <a:r>
              <a:rPr kumimoji="0" lang="en-GB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Endocr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2013;19(3):526-535. 5</a:t>
            </a: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Freeman JS. </a:t>
            </a:r>
            <a:r>
              <a:rPr kumimoji="0" lang="en-GB" alt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</a:t>
            </a:r>
            <a:r>
              <a:rPr kumimoji="0" lang="en-GB" alt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Diab Rep</a:t>
            </a:r>
            <a:r>
              <a:rPr kumimoji="0" lang="en-GB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2010;10(3):176-183.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8693624" y="6537278"/>
            <a:ext cx="439761" cy="263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74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011" y="771896"/>
            <a:ext cx="8649273" cy="237506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Humalog vs </a:t>
            </a:r>
            <a:r>
              <a:rPr lang="en-US" dirty="0" err="1">
                <a:solidFill>
                  <a:srgbClr val="FF0000"/>
                </a:solidFill>
              </a:rPr>
              <a:t>Reguler</a:t>
            </a:r>
            <a:r>
              <a:rPr lang="en-US" dirty="0">
                <a:solidFill>
                  <a:srgbClr val="FF0000"/>
                </a:solidFill>
              </a:rPr>
              <a:t> Human Insulin: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364" y="4790364"/>
            <a:ext cx="8720920" cy="1378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546" y="6346209"/>
            <a:ext cx="1637732" cy="313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6" t="18375" r="12494" b="21445"/>
          <a:stretch/>
        </p:blipFill>
        <p:spPr>
          <a:xfrm>
            <a:off x="685800" y="4667015"/>
            <a:ext cx="2794379" cy="1267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3172" y="3358831"/>
            <a:ext cx="1411925" cy="458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3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Humalog </a:t>
            </a:r>
            <a:r>
              <a:rPr lang="en-US" sz="2400" dirty="0" err="1"/>
              <a:t>Mengembalikan</a:t>
            </a:r>
            <a:r>
              <a:rPr lang="en-US" sz="2400" dirty="0"/>
              <a:t> </a:t>
            </a:r>
            <a:r>
              <a:rPr lang="en-US" sz="2400" dirty="0" err="1"/>
              <a:t>Gula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Post Prandial </a:t>
            </a:r>
            <a:r>
              <a:rPr lang="en-US" sz="2400" dirty="0" err="1"/>
              <a:t>ke</a:t>
            </a:r>
            <a:r>
              <a:rPr lang="en-US" sz="2400" dirty="0"/>
              <a:t> Tingkat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Makan</a:t>
            </a:r>
            <a:r>
              <a:rPr lang="en-US" sz="2400" dirty="0"/>
              <a:t> (Pre-meal) </a:t>
            </a:r>
            <a:r>
              <a:rPr lang="en-US" sz="2400" dirty="0" err="1"/>
              <a:t>Dua</a:t>
            </a:r>
            <a:r>
              <a:rPr lang="en-US" sz="2400" dirty="0"/>
              <a:t> Kali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7839" y="146970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8500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Tingkat GD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500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Seiring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8500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Waktu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srgbClr val="8500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pic>
        <p:nvPicPr>
          <p:cNvPr id="7" name="Picture 6" descr="p50_BG_over_tim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73" y="1943965"/>
            <a:ext cx="7662333" cy="3855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FCA821-A09F-4D7C-BDDB-F1B5C97C5129}"/>
              </a:ext>
            </a:extLst>
          </p:cNvPr>
          <p:cNvSpPr txBox="1"/>
          <p:nvPr/>
        </p:nvSpPr>
        <p:spPr>
          <a:xfrm>
            <a:off x="204052" y="6153090"/>
            <a:ext cx="8407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GD =</a:t>
            </a:r>
            <a:r>
              <a:rPr kumimoji="0" lang="en-GB" sz="1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Gula</a:t>
            </a:r>
            <a:r>
              <a:rPr kumimoji="0" lang="en-GB" sz="1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Darah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Heineman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L, et al.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Diabetic Med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1996;13:625-629. 2. Rutledge KS, et al. </a:t>
            </a:r>
            <a:r>
              <a:rPr kumimoji="0" lang="en-GB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Pediatrics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1997;100:968-972.</a:t>
            </a:r>
          </a:p>
        </p:txBody>
      </p:sp>
    </p:spTree>
    <p:extLst>
      <p:ext uri="{BB962C8B-B14F-4D97-AF65-F5344CB8AC3E}">
        <p14:creationId xmlns:p14="http://schemas.microsoft.com/office/powerpoint/2010/main" val="264260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Episode </a:t>
            </a:r>
            <a:r>
              <a:rPr lang="en-US" dirty="0" err="1"/>
              <a:t>Hipoglikemia</a:t>
            </a:r>
            <a:r>
              <a:rPr lang="en-US" dirty="0"/>
              <a:t> </a:t>
            </a:r>
            <a:r>
              <a:rPr lang="en-US" dirty="0" err="1"/>
              <a:t>Nokturnal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Human Insulin </a:t>
            </a:r>
            <a:r>
              <a:rPr lang="en-US" dirty="0" err="1"/>
              <a:t>Reguler</a:t>
            </a:r>
            <a:endParaRPr lang="en-US" dirty="0"/>
          </a:p>
        </p:txBody>
      </p:sp>
      <p:pic>
        <p:nvPicPr>
          <p:cNvPr id="3" name="Picture 2" descr="p60_mean_nocturnal_episodes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88"/>
          <a:stretch/>
        </p:blipFill>
        <p:spPr>
          <a:xfrm>
            <a:off x="204052" y="1856872"/>
            <a:ext cx="8742006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5815" y="148754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8500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Episode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500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Hipoglikemia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8500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5005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Nokturnal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85005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FCA821-A09F-4D7C-BDDB-F1B5C97C5129}"/>
              </a:ext>
            </a:extLst>
          </p:cNvPr>
          <p:cNvSpPr txBox="1"/>
          <p:nvPr/>
        </p:nvSpPr>
        <p:spPr>
          <a:xfrm>
            <a:off x="204052" y="6314298"/>
            <a:ext cx="29129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Holcombe JH, et al. </a:t>
            </a:r>
            <a:r>
              <a:rPr kumimoji="0" lang="en-GB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Clin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GB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Ther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. 2002;24:629-638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29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Humalog?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736985" y="2006228"/>
            <a:ext cx="2561220" cy="627797"/>
          </a:xfrm>
          <a:prstGeom prst="round2DiagRect">
            <a:avLst>
              <a:gd name="adj1" fmla="val 0"/>
              <a:gd name="adj2" fmla="val 2395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6469045" y="1999816"/>
            <a:ext cx="2561221" cy="627797"/>
          </a:xfrm>
          <a:prstGeom prst="round2DiagRect">
            <a:avLst>
              <a:gd name="adj1" fmla="val 0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603015" y="1995992"/>
            <a:ext cx="2561221" cy="627797"/>
          </a:xfrm>
          <a:prstGeom prst="round2DiagRect">
            <a:avLst>
              <a:gd name="adj1" fmla="val 0"/>
              <a:gd name="adj2" fmla="val 2395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6985" y="2866037"/>
            <a:ext cx="2561220" cy="100993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18939" y="2868309"/>
            <a:ext cx="2561220" cy="100993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69046" y="2866036"/>
            <a:ext cx="2561220" cy="100993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6985" y="4148928"/>
            <a:ext cx="8293281" cy="9144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Awal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4 unit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0.1 U/kg/BB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10%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dosis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basal.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HbA1c &lt; 8%,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pertimbangkan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untuk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mengurangi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dosis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basal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sebesar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dosis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Humalog yang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diberikan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6985" y="5365273"/>
            <a:ext cx="8293281" cy="120889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Penyesuaian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Tingkatkan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1-2 unit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10-15% </a:t>
            </a:r>
            <a:r>
              <a:rPr lang="en-US" sz="1600" noProof="0" dirty="0" err="1">
                <a:solidFill>
                  <a:srgbClr val="000000"/>
                </a:solidFill>
                <a:latin typeface="Arial"/>
              </a:rPr>
              <a:t>satu</a:t>
            </a:r>
            <a:r>
              <a:rPr lang="en-US" sz="1600" noProof="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600" noProof="0" dirty="0" err="1">
                <a:solidFill>
                  <a:srgbClr val="000000"/>
                </a:solidFill>
                <a:latin typeface="Arial"/>
              </a:rPr>
              <a:t>dua</a:t>
            </a:r>
            <a:r>
              <a:rPr lang="en-US" sz="1600" noProof="0" dirty="0">
                <a:solidFill>
                  <a:srgbClr val="000000"/>
                </a:solidFill>
                <a:latin typeface="Arial"/>
              </a:rPr>
              <a:t> kali </a:t>
            </a:r>
            <a:r>
              <a:rPr lang="en-US" sz="1600" noProof="0" dirty="0" err="1">
                <a:solidFill>
                  <a:srgbClr val="000000"/>
                </a:solidFill>
                <a:latin typeface="Arial"/>
              </a:rPr>
              <a:t>seminggu</a:t>
            </a:r>
            <a:r>
              <a:rPr lang="en-US" sz="1600" noProof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noProof="0" dirty="0" err="1">
                <a:solidFill>
                  <a:srgbClr val="000000"/>
                </a:solidFill>
                <a:latin typeface="Arial"/>
              </a:rPr>
              <a:t>hingga</a:t>
            </a:r>
            <a:r>
              <a:rPr lang="en-US" sz="1600" noProof="0" dirty="0">
                <a:solidFill>
                  <a:srgbClr val="000000"/>
                </a:solidFill>
                <a:latin typeface="Arial"/>
              </a:rPr>
              <a:t> target </a:t>
            </a:r>
            <a:r>
              <a:rPr lang="en-US" sz="1600" noProof="0" dirty="0" err="1">
                <a:solidFill>
                  <a:srgbClr val="000000"/>
                </a:solidFill>
                <a:latin typeface="Arial"/>
              </a:rPr>
              <a:t>gula</a:t>
            </a:r>
            <a:r>
              <a:rPr lang="en-US" sz="1600" noProof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noProof="0" dirty="0" err="1">
                <a:solidFill>
                  <a:srgbClr val="000000"/>
                </a:solidFill>
                <a:latin typeface="Arial"/>
              </a:rPr>
              <a:t>darah</a:t>
            </a:r>
            <a:r>
              <a:rPr lang="en-US" sz="1600" noProof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noProof="0" dirty="0" err="1">
                <a:solidFill>
                  <a:srgbClr val="000000"/>
                </a:solidFill>
                <a:latin typeface="Arial"/>
              </a:rPr>
              <a:t>tercapai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Untuk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hipo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Tentukan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penyebabnya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respon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jelas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kurangi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dosis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2-4 unit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10-20%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0" y="2048716"/>
            <a:ext cx="155148" cy="5034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8" y="2907373"/>
            <a:ext cx="930675" cy="9306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61" y="2977272"/>
            <a:ext cx="725642" cy="7256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92" y="3108283"/>
            <a:ext cx="525439" cy="5254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99" y="2050988"/>
            <a:ext cx="155148" cy="50342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81323" y="2015500"/>
            <a:ext cx="201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Tambahkan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Humalog 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pertama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99" y="2053260"/>
            <a:ext cx="155148" cy="5034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31711" y="1974467"/>
            <a:ext cx="201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Tambahkan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Humalog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kedua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78" y="2077142"/>
            <a:ext cx="155148" cy="503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78" y="2079414"/>
            <a:ext cx="155148" cy="5034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78" y="2081686"/>
            <a:ext cx="155148" cy="50342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015044" y="2008041"/>
            <a:ext cx="201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Tambahkan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Humalog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ketiga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4691" y="3048947"/>
            <a:ext cx="142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Makanan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terbesar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1318" y="3048947"/>
            <a:ext cx="1661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Makanan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terbesar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kedua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65444" y="3201726"/>
            <a:ext cx="1758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Makanan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terkecil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2" name="Elbow Connector 31"/>
          <p:cNvCxnSpPr/>
          <p:nvPr/>
        </p:nvCxnSpPr>
        <p:spPr>
          <a:xfrm rot="5400000" flipH="1" flipV="1">
            <a:off x="3254420" y="568095"/>
            <a:ext cx="10236" cy="2866031"/>
          </a:xfrm>
          <a:prstGeom prst="bentConnector3">
            <a:avLst>
              <a:gd name="adj1" fmla="val 21999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17595" y="1282382"/>
            <a:ext cx="253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Jika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HbA1c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tidak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terkontrol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setelah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penyesuaian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dosis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6" name="Elbow Connector 35"/>
          <p:cNvCxnSpPr/>
          <p:nvPr/>
        </p:nvCxnSpPr>
        <p:spPr>
          <a:xfrm rot="5400000" flipH="1" flipV="1">
            <a:off x="6463924" y="570367"/>
            <a:ext cx="10236" cy="2866031"/>
          </a:xfrm>
          <a:prstGeom prst="bentConnector3">
            <a:avLst>
              <a:gd name="adj1" fmla="val 21999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01507" y="1286064"/>
            <a:ext cx="253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Jika</a:t>
            </a:r>
            <a:r>
              <a:rPr lang="en-US" sz="1400" b="1" dirty="0">
                <a:solidFill>
                  <a:srgbClr val="0070C0"/>
                </a:solidFill>
                <a:latin typeface="Arial"/>
              </a:rPr>
              <a:t> HbA1c </a:t>
            </a: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tidak</a:t>
            </a:r>
            <a:r>
              <a:rPr lang="en-US" sz="14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terkontrol</a:t>
            </a:r>
            <a:r>
              <a:rPr lang="en-US" sz="14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setelah</a:t>
            </a:r>
            <a:r>
              <a:rPr lang="en-US" sz="14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penyesuaian</a:t>
            </a:r>
            <a:r>
              <a:rPr lang="en-US" sz="14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dosis</a:t>
            </a:r>
            <a:endParaRPr lang="en-US" sz="14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38" name="Right Arrow 37"/>
          <p:cNvSpPr/>
          <p:nvPr/>
        </p:nvSpPr>
        <p:spPr>
          <a:xfrm rot="5400000">
            <a:off x="449303" y="1078674"/>
            <a:ext cx="817299" cy="119476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5205" y="1390280"/>
            <a:ext cx="86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Mulai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400" b="1" dirty="0">
                <a:solidFill>
                  <a:prstClr val="white"/>
                </a:solidFill>
                <a:latin typeface="Arial"/>
              </a:rPr>
              <a:t>d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engan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1803713" y="2580568"/>
            <a:ext cx="487541" cy="39670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4639854" y="2554420"/>
            <a:ext cx="487541" cy="39670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7658287" y="2583217"/>
            <a:ext cx="487541" cy="396704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89168" y="6628759"/>
            <a:ext cx="42780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Adapted from American Diabetes Association. Diabetes Care 2017;40(Suppl. 1):S64–S74</a:t>
            </a:r>
          </a:p>
        </p:txBody>
      </p:sp>
    </p:spTree>
    <p:extLst>
      <p:ext uri="{BB962C8B-B14F-4D97-AF65-F5344CB8AC3E}">
        <p14:creationId xmlns:p14="http://schemas.microsoft.com/office/powerpoint/2010/main" val="304174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err="1">
                <a:solidFill>
                  <a:prstClr val="white"/>
                </a:solidFill>
                <a:ea typeface="ヒラギノ角ゴ Pro W3"/>
                <a:cs typeface="DIN-Bold" pitchFamily="34" charset="0"/>
              </a:rPr>
              <a:t>Profil</a:t>
            </a:r>
            <a:r>
              <a:rPr lang="en-US" altLang="en-US" sz="3200" dirty="0">
                <a:solidFill>
                  <a:prstClr val="white"/>
                </a:solidFill>
                <a:ea typeface="ヒラギノ角ゴ Pro W3"/>
                <a:cs typeface="DIN-Bold" pitchFamily="34" charset="0"/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  <a:ea typeface="ヒラギノ角ゴ Pro W3"/>
                <a:cs typeface="DIN-Bold" pitchFamily="34" charset="0"/>
              </a:rPr>
              <a:t>Produk</a:t>
            </a:r>
            <a:r>
              <a:rPr lang="en-US" altLang="en-US" sz="3200" dirty="0">
                <a:solidFill>
                  <a:prstClr val="white"/>
                </a:solidFill>
                <a:ea typeface="ヒラギノ角ゴ Pro W3"/>
                <a:cs typeface="DIN-Bold" pitchFamily="34" charset="0"/>
              </a:rPr>
              <a:t> Humalog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581024" y="1555425"/>
            <a:ext cx="8562975" cy="4525963"/>
          </a:xfrm>
          <a:prstGeom prst="rect">
            <a:avLst/>
          </a:prstGeom>
        </p:spPr>
        <p:txBody>
          <a:bodyPr/>
          <a:lstStyle>
            <a:lvl1pPr marL="1714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36576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54864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731520" indent="-1828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4pPr>
            <a:lvl5pPr marL="1657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rgbClr val="988F86"/>
                </a:solidFill>
                <a:latin typeface="+mn-lt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50057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Mengandung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insulin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lispro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memiliki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kerja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cepat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(rapid)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50057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Didesain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untuk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memperbaiki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kontrol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gula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darah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 prandial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50057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Harus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diberikan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sesaat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sebelum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makan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waktu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15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menit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sebelum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makan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atau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jika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diperlukan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diberikan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segera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setelah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makan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lvl="0" defTabSz="914400">
              <a:spcBef>
                <a:spcPts val="1200"/>
              </a:spcBef>
              <a:buClr>
                <a:srgbClr val="850057"/>
              </a:buClr>
              <a:defRPr/>
            </a:pPr>
            <a:r>
              <a:rPr lang="en-US" dirty="0" err="1">
                <a:solidFill>
                  <a:srgbClr val="000000"/>
                </a:solidFill>
              </a:rPr>
              <a:t>Tersedia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sediaan</a:t>
            </a:r>
            <a:r>
              <a:rPr lang="en-US" dirty="0">
                <a:solidFill>
                  <a:srgbClr val="000000"/>
                </a:solidFill>
              </a:rPr>
              <a:t> pen disposable (</a:t>
            </a:r>
            <a:r>
              <a:rPr lang="en-US" dirty="0" err="1">
                <a:solidFill>
                  <a:srgbClr val="000000"/>
                </a:solidFill>
              </a:rPr>
              <a:t>KwikPen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0" defTabSz="914400">
              <a:spcBef>
                <a:spcPts val="1200"/>
              </a:spcBef>
              <a:buClr>
                <a:srgbClr val="850057"/>
              </a:buClr>
              <a:defRPr/>
            </a:pPr>
            <a:r>
              <a:rPr lang="en-US" dirty="0" err="1">
                <a:solidFill>
                  <a:srgbClr val="000000"/>
                </a:solidFill>
              </a:rPr>
              <a:t>Tersedia</a:t>
            </a:r>
            <a:r>
              <a:rPr lang="en-US" dirty="0">
                <a:solidFill>
                  <a:srgbClr val="000000"/>
                </a:solidFill>
              </a:rPr>
              <a:t> di BPJS </a:t>
            </a:r>
            <a:r>
              <a:rPr lang="en-US" dirty="0" err="1">
                <a:solidFill>
                  <a:srgbClr val="000000"/>
                </a:solidFill>
              </a:rPr>
              <a:t>Kesehatan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9162" y="2755285"/>
            <a:ext cx="1414276" cy="4589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5" b="30067"/>
          <a:stretch/>
        </p:blipFill>
        <p:spPr>
          <a:xfrm>
            <a:off x="5898748" y="5673105"/>
            <a:ext cx="2551183" cy="507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1702" y="5387621"/>
            <a:ext cx="176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available at</a:t>
            </a:r>
          </a:p>
        </p:txBody>
      </p:sp>
    </p:spTree>
    <p:extLst>
      <p:ext uri="{BB962C8B-B14F-4D97-AF65-F5344CB8AC3E}">
        <p14:creationId xmlns:p14="http://schemas.microsoft.com/office/powerpoint/2010/main" val="198689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Humalog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sediaan</a:t>
            </a:r>
            <a:r>
              <a:rPr lang="en-US" dirty="0"/>
              <a:t> </a:t>
            </a:r>
            <a:r>
              <a:rPr lang="en-US" dirty="0" err="1"/>
              <a:t>KwikPen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3001"/>
            <a:ext cx="3753133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9610" y="1392071"/>
            <a:ext cx="405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045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Humalog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C045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KwikPen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DC0451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2314" y="2225917"/>
            <a:ext cx="5281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Keep it Simple</a:t>
            </a:r>
          </a:p>
          <a:p>
            <a:pPr marL="2317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prefill yang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mudah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dipelajari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dan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mudah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digunakan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60425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pendek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portabel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60425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Mudah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digenggam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disuntikkan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60425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injeksi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ringan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halus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2,3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9610" y="6230583"/>
            <a:ext cx="423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Ignaut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DA, 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Diabetes Educator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.2009;35:789-798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Ignaut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DA, 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 Diabetes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Technol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.2008;2:533-537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Ignaut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DA, et al.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Med Res Opin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.2009;25:2829-2833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6" t="18375" r="12494" b="21445"/>
          <a:stretch/>
        </p:blipFill>
        <p:spPr>
          <a:xfrm>
            <a:off x="5840368" y="4645677"/>
            <a:ext cx="1571815" cy="713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5667" y="3939351"/>
            <a:ext cx="1202208" cy="390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6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Objective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2408" y="1827285"/>
            <a:ext cx="5979213" cy="4007133"/>
            <a:chOff x="18658" y="1124744"/>
            <a:chExt cx="5979213" cy="4007133"/>
          </a:xfrm>
        </p:grpSpPr>
        <p:sp>
          <p:nvSpPr>
            <p:cNvPr id="5" name="Round Single Corner Rectangle 4"/>
            <p:cNvSpPr/>
            <p:nvPr/>
          </p:nvSpPr>
          <p:spPr>
            <a:xfrm>
              <a:off x="2164823" y="1529190"/>
              <a:ext cx="2743200" cy="3602687"/>
            </a:xfrm>
            <a:prstGeom prst="round1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Membandingkan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lispro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(Humalog)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dengan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insulin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manusia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reguler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sebagai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intensifikasi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terapi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insulinpada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pasien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DM T2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ound Single Corner Rectangle 5"/>
            <p:cNvSpPr/>
            <p:nvPr/>
          </p:nvSpPr>
          <p:spPr>
            <a:xfrm>
              <a:off x="18658" y="1529190"/>
              <a:ext cx="2514600" cy="3602687"/>
            </a:xfrm>
            <a:prstGeom prst="round1Rect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Mengulas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kasus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pasien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hipotetis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dan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mendiskusikan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rekomendasi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klinis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terkait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gagal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insulin basal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melalui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terapi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multi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injeksi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00955" y="1124744"/>
              <a:ext cx="808892" cy="808892"/>
              <a:chOff x="900955" y="934035"/>
              <a:chExt cx="808892" cy="808892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900955" y="934035"/>
                <a:ext cx="808892" cy="808892"/>
              </a:xfrm>
              <a:prstGeom prst="ellipse">
                <a:avLst/>
              </a:prstGeom>
              <a:solidFill>
                <a:srgbClr val="00206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81365" y="1107648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085172" y="1124744"/>
              <a:ext cx="808892" cy="808892"/>
              <a:chOff x="900955" y="934035"/>
              <a:chExt cx="808892" cy="80889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900955" y="934035"/>
                <a:ext cx="808892" cy="80889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81365" y="1107648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349799" y="1298357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53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Humalog </a:t>
            </a:r>
            <a:r>
              <a:rPr lang="en-US" dirty="0" err="1"/>
              <a:t>KwikPen</a:t>
            </a:r>
            <a:r>
              <a:rPr lang="en-US" dirty="0"/>
              <a:t> </a:t>
            </a:r>
            <a:r>
              <a:rPr lang="en-US" dirty="0" err="1"/>
              <a:t>Disukai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71500" y="1788075"/>
            <a:ext cx="5643563" cy="5214938"/>
          </a:xfrm>
          <a:prstGeom prst="roundRect">
            <a:avLst>
              <a:gd name="adj" fmla="val 43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1660" y="1673775"/>
            <a:ext cx="2343150" cy="505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3206331" y="3728440"/>
            <a:ext cx="469145" cy="6196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9612" y="2074460"/>
            <a:ext cx="3836727" cy="723332"/>
          </a:xfrm>
          <a:prstGeom prst="roundRect">
            <a:avLst/>
          </a:prstGeom>
          <a:solidFill>
            <a:srgbClr val="850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1884" y="2963843"/>
            <a:ext cx="3670683" cy="723332"/>
          </a:xfrm>
          <a:prstGeom prst="roundRect">
            <a:avLst/>
          </a:prstGeom>
          <a:solidFill>
            <a:srgbClr val="850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8668" y="3853226"/>
            <a:ext cx="3836727" cy="723332"/>
          </a:xfrm>
          <a:prstGeom prst="roundRect">
            <a:avLst/>
          </a:prstGeom>
          <a:solidFill>
            <a:srgbClr val="850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9209" y="4742609"/>
            <a:ext cx="3963609" cy="723332"/>
          </a:xfrm>
          <a:prstGeom prst="roundRect">
            <a:avLst/>
          </a:prstGeom>
          <a:solidFill>
            <a:srgbClr val="850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551" y="5798609"/>
            <a:ext cx="3836727" cy="723332"/>
          </a:xfrm>
          <a:prstGeom prst="roundRect">
            <a:avLst/>
          </a:prstGeom>
          <a:solidFill>
            <a:srgbClr val="850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602" y="2033519"/>
            <a:ext cx="242250" cy="4558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3325" y="2210942"/>
            <a:ext cx="138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68.4%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*ᵼ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443" y="2205293"/>
            <a:ext cx="25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lang="en-US" sz="1200" dirty="0" err="1">
                <a:solidFill>
                  <a:prstClr val="white"/>
                </a:solidFill>
                <a:latin typeface="Arial"/>
              </a:rPr>
              <a:t>Mudah</a:t>
            </a:r>
            <a:r>
              <a:rPr lang="en-US" sz="1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"/>
              </a:rPr>
              <a:t>ditekan</a:t>
            </a:r>
            <a:r>
              <a:rPr lang="en-US" sz="1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"/>
              </a:rPr>
              <a:t>waktu</a:t>
            </a:r>
            <a:r>
              <a:rPr lang="en-US" sz="1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"/>
              </a:rPr>
              <a:t>penyuntikkan</a:t>
            </a:r>
            <a:r>
              <a:rPr lang="en-US" sz="1200" dirty="0">
                <a:solidFill>
                  <a:prstClr val="white"/>
                </a:solidFill>
                <a:latin typeface="Arial"/>
              </a:rPr>
              <a:t>”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" y="3101703"/>
            <a:ext cx="25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Mudah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dipegang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ketika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menyuntikkan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75613" y="3112639"/>
            <a:ext cx="138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64.9%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*ᵼ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240" y="4009322"/>
            <a:ext cx="25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Mudah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ditekan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untuk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menyuntikkan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dosis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saya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4503" y="4002022"/>
            <a:ext cx="138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67.5%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*ᵼ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240" y="5028902"/>
            <a:ext cx="2552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lang="en-US" sz="1200" dirty="0" err="1">
                <a:solidFill>
                  <a:prstClr val="white"/>
                </a:solidFill>
                <a:latin typeface="Arial"/>
              </a:rPr>
              <a:t>Keseluruhan</a:t>
            </a:r>
            <a:r>
              <a:rPr lang="en-US" sz="1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"/>
              </a:rPr>
              <a:t>mudah</a:t>
            </a:r>
            <a:r>
              <a:rPr lang="en-US" sz="120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"/>
              </a:rPr>
              <a:t>digunakan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8227" y="4851180"/>
            <a:ext cx="138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69.9%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*ᵼ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443" y="6094417"/>
            <a:ext cx="2552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“Humalog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KwikPen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0808" y="5946839"/>
            <a:ext cx="138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67.3%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*ᵼᵼ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7227" y="5465941"/>
            <a:ext cx="2743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pen preference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283543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00" b="1" dirty="0" err="1">
                <a:solidFill>
                  <a:srgbClr val="000000"/>
                </a:solidFill>
                <a:latin typeface="Arial"/>
              </a:rPr>
              <a:t>P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ersentase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pasien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yang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mempertimbangkan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Arial"/>
              </a:rPr>
              <a:t>Humalog </a:t>
            </a:r>
            <a:r>
              <a:rPr lang="en-US" sz="1700" b="1" dirty="0" err="1" smtClean="0">
                <a:solidFill>
                  <a:srgbClr val="000000"/>
                </a:solidFill>
                <a:latin typeface="Arial"/>
              </a:rPr>
              <a:t>KwikPen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</a:rPr>
              <a:t>: 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25433" y="2368363"/>
            <a:ext cx="33820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Preferensi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Humalog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KwikPen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lebih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besar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secara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signifikan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berdasarkan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statistik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ᵼ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Preferensi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Humalog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KwikPen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ditentukan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berdasarkan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rerata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nilai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komposit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masing-masing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parameter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ᵼᵼ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Pasien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diberi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pertanyaan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mengenai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preferensi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final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KwikPen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vs pen 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komparator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0553" y="3542842"/>
            <a:ext cx="1202208" cy="390094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636254" y="6232916"/>
            <a:ext cx="42308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Clark PE, et al.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Med Res Opin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.2010;26:1745-1753</a:t>
            </a:r>
          </a:p>
        </p:txBody>
      </p:sp>
    </p:spTree>
    <p:extLst>
      <p:ext uri="{BB962C8B-B14F-4D97-AF65-F5344CB8AC3E}">
        <p14:creationId xmlns:p14="http://schemas.microsoft.com/office/powerpoint/2010/main" val="280228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500" y="1951630"/>
            <a:ext cx="791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+mj-lt"/>
              </a:rPr>
              <a:t>Terima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kasih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33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403F04-B366-0448-98CA-C59784981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0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3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Perkenalkan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Jenni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1" y="1447800"/>
            <a:ext cx="3047999" cy="2209800"/>
          </a:xfrm>
          <a:prstGeom prst="roundRect">
            <a:avLst/>
          </a:prstGeom>
          <a:solidFill>
            <a:srgbClr val="A59D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Demografi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231775" marR="0" lvl="0" indent="-1222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Wanita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45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tahun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berkonsultasi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rutin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dengan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dokter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31775" marR="0" lvl="0" indent="-1222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Makan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3 kali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sehari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dengan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porsi</a:t>
            </a:r>
            <a:r>
              <a:rPr kumimoji="0" lang="en-US" alt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en-US" sz="1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terbesar</a:t>
            </a:r>
            <a:r>
              <a:rPr kumimoji="0" lang="en-US" alt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 </a:t>
            </a:r>
            <a:r>
              <a:rPr kumimoji="0" lang="en-US" altLang="en-US" sz="1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makan</a:t>
            </a:r>
            <a:r>
              <a:rPr kumimoji="0" lang="en-US" alt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en-US" sz="1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siang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75986" y="1447800"/>
            <a:ext cx="3047999" cy="3050275"/>
          </a:xfrm>
          <a:prstGeom prst="roundRect">
            <a:avLst/>
          </a:prstGeom>
          <a:solidFill>
            <a:srgbClr val="A59D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err="1">
                <a:solidFill>
                  <a:srgbClr val="FFFFFF"/>
                </a:solidFill>
                <a:latin typeface="Arial"/>
              </a:rPr>
              <a:t>Rekam</a:t>
            </a:r>
            <a:r>
              <a:rPr lang="en-US" sz="2000" b="1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000" b="1" kern="0" dirty="0" err="1">
                <a:solidFill>
                  <a:srgbClr val="FFFFFF"/>
                </a:solidFill>
                <a:latin typeface="Arial"/>
              </a:rPr>
              <a:t>Medis</a:t>
            </a:r>
            <a:r>
              <a:rPr lang="en-US" sz="2000" b="1" kern="0" dirty="0">
                <a:solidFill>
                  <a:srgbClr val="FFFFFF"/>
                </a:solidFill>
                <a:latin typeface="Arial"/>
              </a:rPr>
              <a:t> (1)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114300" lvl="0" indent="-11430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solidFill>
                  <a:srgbClr val="FFFFFF"/>
                </a:solidFill>
                <a:latin typeface="Arial" panose="020B0604020202020204"/>
              </a:rPr>
              <a:t>Sitagliptin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/>
              </a:rPr>
              <a:t>/metformin 50/1000 BD, glimepiride 4 mg/</a:t>
            </a:r>
            <a:r>
              <a:rPr lang="en-US" altLang="en-US" sz="1600" dirty="0" err="1">
                <a:solidFill>
                  <a:srgbClr val="FFFFFF"/>
                </a:solidFill>
                <a:latin typeface="Arial" panose="020B0604020202020204"/>
              </a:rPr>
              <a:t>hari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/>
              </a:rPr>
              <a:t>, </a:t>
            </a:r>
            <a:r>
              <a:rPr lang="en-US" altLang="en-US" sz="1600" dirty="0" err="1">
                <a:solidFill>
                  <a:srgbClr val="FFFFFF"/>
                </a:solidFill>
                <a:latin typeface="Arial" panose="020B0604020202020204"/>
              </a:rPr>
              <a:t>dan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/>
              </a:rPr>
              <a:t> insulin glargine 48 unit </a:t>
            </a:r>
            <a:r>
              <a:rPr lang="en-US" altLang="en-US" sz="1600" dirty="0" err="1">
                <a:solidFill>
                  <a:srgbClr val="FFFFFF"/>
                </a:solidFill>
                <a:latin typeface="Arial" panose="020B0604020202020204"/>
              </a:rPr>
              <a:t>selama</a:t>
            </a:r>
            <a:r>
              <a:rPr lang="en-US" altLang="en-US" sz="1600" dirty="0">
                <a:solidFill>
                  <a:srgbClr val="FFFFFF"/>
                </a:solidFill>
                <a:latin typeface="Arial" panose="020B0604020202020204"/>
              </a:rPr>
              <a:t> 2 </a:t>
            </a:r>
            <a:r>
              <a:rPr lang="en-US" altLang="en-US" sz="1600" dirty="0" err="1">
                <a:solidFill>
                  <a:srgbClr val="FFFFFF"/>
                </a:solidFill>
                <a:latin typeface="Arial" panose="020B0604020202020204"/>
              </a:rPr>
              <a:t>tahun</a:t>
            </a:r>
            <a:endParaRPr lang="en-US" altLang="en-US" sz="1600" dirty="0">
              <a:solidFill>
                <a:srgbClr val="FFFFFF"/>
              </a:solidFill>
              <a:latin typeface="Arial" panose="020B0604020202020204"/>
            </a:endParaRPr>
          </a:p>
          <a:p>
            <a:pPr marL="114300" lvl="0" indent="-11430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srgbClr val="FFFFFF"/>
                </a:solidFill>
                <a:latin typeface="Arial" panose="020B0604020202020204"/>
              </a:rPr>
              <a:t>Obat lainnya termasuk simvastatin 40 mg sehari, losartan/HCTZ 100/25 mg sehari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1" y="3779208"/>
            <a:ext cx="5562600" cy="2850192"/>
          </a:xfrm>
          <a:prstGeom prst="roundRect">
            <a:avLst/>
          </a:prstGeom>
          <a:solidFill>
            <a:srgbClr val="D52B1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err="1">
                <a:solidFill>
                  <a:srgbClr val="FFFFFF"/>
                </a:solidFill>
                <a:latin typeface="Arial"/>
              </a:rPr>
              <a:t>Rekam</a:t>
            </a:r>
            <a:r>
              <a:rPr lang="en-US" sz="1600" b="1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Arial"/>
              </a:rPr>
              <a:t>Medis</a:t>
            </a:r>
            <a:r>
              <a:rPr lang="en-US" sz="1600" b="1" kern="0" dirty="0">
                <a:solidFill>
                  <a:srgbClr val="FFFFFF"/>
                </a:solidFill>
                <a:latin typeface="Arial"/>
              </a:rPr>
              <a:t> (2)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231775" lvl="0" indent="-122238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Terdiagnosis</a:t>
            </a:r>
            <a:r>
              <a:rPr lang="en-US" altLang="en-US" sz="1400" kern="0" dirty="0">
                <a:solidFill>
                  <a:srgbClr val="FFFFFF"/>
                </a:solidFill>
                <a:latin typeface="Arial" panose="020B0604020202020204"/>
              </a:rPr>
              <a:t> DM T2 5 </a:t>
            </a: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tahun</a:t>
            </a:r>
            <a:r>
              <a:rPr lang="en-US" altLang="en-US" sz="1400" kern="0" dirty="0">
                <a:solidFill>
                  <a:srgbClr val="FFFFFF"/>
                </a:solidFill>
                <a:latin typeface="Arial" panose="020B0604020202020204"/>
              </a:rPr>
              <a:t> yang </a:t>
            </a: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lalu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31775" lvl="0" indent="-122238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Memiliki</a:t>
            </a:r>
            <a:r>
              <a:rPr lang="en-US" altLang="en-US" sz="14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sejarah</a:t>
            </a:r>
            <a:r>
              <a:rPr lang="en-US" altLang="en-US" sz="14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infark</a:t>
            </a:r>
            <a:r>
              <a:rPr lang="en-US" altLang="en-US" sz="14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miokard</a:t>
            </a:r>
            <a:r>
              <a:rPr lang="en-US" altLang="en-US" sz="1400" kern="0" dirty="0">
                <a:solidFill>
                  <a:srgbClr val="FFFFFF"/>
                </a:solidFill>
                <a:latin typeface="Arial" panose="020B0604020202020204"/>
              </a:rPr>
              <a:t> 6 </a:t>
            </a: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tahun</a:t>
            </a:r>
            <a:r>
              <a:rPr lang="en-US" altLang="en-US" sz="14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lalu</a:t>
            </a:r>
            <a:r>
              <a:rPr lang="en-US" altLang="en-US" sz="1400" kern="0" dirty="0">
                <a:solidFill>
                  <a:srgbClr val="FFFFFF"/>
                </a:solidFill>
                <a:latin typeface="Arial" panose="020B0604020202020204"/>
              </a:rPr>
              <a:t>, </a:t>
            </a: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gagal</a:t>
            </a:r>
            <a:r>
              <a:rPr lang="en-US" altLang="en-US" sz="14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jantung</a:t>
            </a:r>
            <a:r>
              <a:rPr lang="en-US" altLang="en-US" sz="14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kongestif</a:t>
            </a:r>
            <a:endParaRPr lang="en-US" altLang="en-US" sz="1400" kern="0" dirty="0">
              <a:solidFill>
                <a:srgbClr val="FFFFFF"/>
              </a:solidFill>
              <a:latin typeface="Arial" panose="020B0604020202020204"/>
            </a:endParaRPr>
          </a:p>
          <a:p>
            <a:pPr marL="231775" lvl="0" indent="-122238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400" kern="0" dirty="0">
                <a:solidFill>
                  <a:srgbClr val="FFFFFF"/>
                </a:solidFill>
                <a:latin typeface="Arial" panose="020B0604020202020204"/>
              </a:rPr>
              <a:t>HbA1c turun dari 10.5% ke 8.5% dengan insulin basal dan terjaga hingga 3 bulan yang lalu. Sekarang HbA1c Jenni meningkat kembali ke 9%.</a:t>
            </a:r>
          </a:p>
          <a:p>
            <a:pPr marL="231775" marR="0" lvl="0" indent="-1222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Ingin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mengurangi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kemungkin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komplikasi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dikedepannya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31775" marR="0" lvl="0" indent="-1222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Sanggup</a:t>
            </a:r>
            <a:r>
              <a:rPr lang="en-US" altLang="en-US" sz="14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melakukan</a:t>
            </a:r>
            <a:r>
              <a:rPr lang="en-US" altLang="en-US" sz="14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terapi</a:t>
            </a:r>
            <a:r>
              <a:rPr lang="en-US" altLang="en-US" sz="14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dengan</a:t>
            </a:r>
            <a:r>
              <a:rPr lang="en-US" altLang="en-US" sz="14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banyak</a:t>
            </a:r>
            <a:r>
              <a:rPr lang="en-US" altLang="en-US" sz="1400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US" altLang="en-US" sz="1400" kern="0" dirty="0" err="1">
                <a:solidFill>
                  <a:srgbClr val="FFFFFF"/>
                </a:solidFill>
                <a:latin typeface="Arial" panose="020B0604020202020204"/>
              </a:rPr>
              <a:t>injeksi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>
            <a:stCxn id="3" idx="1"/>
            <a:endCxn id="4" idx="3"/>
          </p:cNvCxnSpPr>
          <p:nvPr/>
        </p:nvCxnSpPr>
        <p:spPr>
          <a:xfrm flipH="1">
            <a:off x="3276600" y="2443163"/>
            <a:ext cx="593407" cy="109537"/>
          </a:xfrm>
          <a:prstGeom prst="line">
            <a:avLst/>
          </a:prstGeom>
          <a:noFill/>
          <a:ln w="9525" cap="flat" cmpd="sng" algn="ctr">
            <a:solidFill>
              <a:srgbClr val="82786F"/>
            </a:solidFill>
            <a:prstDash val="solid"/>
          </a:ln>
          <a:effectLst/>
        </p:spPr>
      </p:cxnSp>
      <p:cxnSp>
        <p:nvCxnSpPr>
          <p:cNvPr id="8" name="Straight Connector 7"/>
          <p:cNvCxnSpPr>
            <a:stCxn id="3" idx="3"/>
          </p:cNvCxnSpPr>
          <p:nvPr/>
        </p:nvCxnSpPr>
        <p:spPr>
          <a:xfrm>
            <a:off x="5273992" y="2443163"/>
            <a:ext cx="669609" cy="223837"/>
          </a:xfrm>
          <a:prstGeom prst="line">
            <a:avLst/>
          </a:prstGeom>
          <a:noFill/>
          <a:ln w="9525" cap="flat" cmpd="sng" algn="ctr">
            <a:solidFill>
              <a:srgbClr val="82786F"/>
            </a:solidFill>
            <a:prstDash val="solid"/>
          </a:ln>
          <a:effectLst/>
        </p:spPr>
      </p:cxnSp>
      <p:cxnSp>
        <p:nvCxnSpPr>
          <p:cNvPr id="9" name="Straight Connector 8"/>
          <p:cNvCxnSpPr>
            <a:stCxn id="3" idx="2"/>
          </p:cNvCxnSpPr>
          <p:nvPr/>
        </p:nvCxnSpPr>
        <p:spPr>
          <a:xfrm>
            <a:off x="4572000" y="3400425"/>
            <a:ext cx="0" cy="378783"/>
          </a:xfrm>
          <a:prstGeom prst="line">
            <a:avLst/>
          </a:prstGeom>
          <a:noFill/>
          <a:ln w="9525" cap="flat" cmpd="sng" algn="ctr">
            <a:solidFill>
              <a:srgbClr val="D52B1E"/>
            </a:solidFill>
            <a:prstDash val="solid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t="8689" r="16875"/>
          <a:stretch/>
        </p:blipFill>
        <p:spPr>
          <a:xfrm>
            <a:off x="3737555" y="1323310"/>
            <a:ext cx="1604121" cy="2092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7887" y="6430372"/>
            <a:ext cx="2133600" cy="26161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1100" dirty="0" err="1">
                <a:latin typeface="+mj-lt"/>
              </a:rPr>
              <a:t>Cttn</a:t>
            </a:r>
            <a:r>
              <a:rPr lang="en-US" sz="1100" dirty="0">
                <a:latin typeface="+mj-lt"/>
              </a:rPr>
              <a:t>: </a:t>
            </a:r>
            <a:r>
              <a:rPr lang="en-US" sz="1100" dirty="0" err="1">
                <a:latin typeface="+mj-lt"/>
              </a:rPr>
              <a:t>Kasus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pasien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hipotetikal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374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Tanda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Klinis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Hasil</a:t>
            </a:r>
            <a:r>
              <a:rPr lang="en-US" dirty="0">
                <a:solidFill>
                  <a:srgbClr val="FF0000"/>
                </a:solidFill>
              </a:rPr>
              <a:t> Lab</a:t>
            </a:r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99946" y="1524000"/>
            <a:ext cx="8715453" cy="4572000"/>
          </a:xfrm>
          <a:custGeom>
            <a:avLst/>
            <a:gdLst>
              <a:gd name="connsiteX0" fmla="*/ 233363 w 3035300"/>
              <a:gd name="connsiteY0" fmla="*/ 0 h 1854144"/>
              <a:gd name="connsiteX1" fmla="*/ 549276 w 3035300"/>
              <a:gd name="connsiteY1" fmla="*/ 0 h 1854144"/>
              <a:gd name="connsiteX2" fmla="*/ 549276 w 3035300"/>
              <a:gd name="connsiteY2" fmla="*/ 73457 h 1854144"/>
              <a:gd name="connsiteX3" fmla="*/ 3035300 w 3035300"/>
              <a:gd name="connsiteY3" fmla="*/ 73457 h 1854144"/>
              <a:gd name="connsiteX4" fmla="*/ 3035300 w 3035300"/>
              <a:gd name="connsiteY4" fmla="*/ 1854144 h 1854144"/>
              <a:gd name="connsiteX5" fmla="*/ 0 w 3035300"/>
              <a:gd name="connsiteY5" fmla="*/ 1854144 h 1854144"/>
              <a:gd name="connsiteX6" fmla="*/ 0 w 3035300"/>
              <a:gd name="connsiteY6" fmla="*/ 73457 h 1854144"/>
              <a:gd name="connsiteX7" fmla="*/ 233363 w 3035300"/>
              <a:gd name="connsiteY7" fmla="*/ 73457 h 185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5300" h="1854144">
                <a:moveTo>
                  <a:pt x="233363" y="0"/>
                </a:moveTo>
                <a:lnTo>
                  <a:pt x="549276" y="0"/>
                </a:lnTo>
                <a:lnTo>
                  <a:pt x="549276" y="73457"/>
                </a:lnTo>
                <a:lnTo>
                  <a:pt x="3035300" y="73457"/>
                </a:lnTo>
                <a:lnTo>
                  <a:pt x="3035300" y="1854144"/>
                </a:lnTo>
                <a:lnTo>
                  <a:pt x="0" y="1854144"/>
                </a:lnTo>
                <a:lnTo>
                  <a:pt x="0" y="73457"/>
                </a:lnTo>
                <a:lnTo>
                  <a:pt x="233363" y="73457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  <a:ln>
            <a:solidFill>
              <a:srgbClr val="FFFFFF">
                <a:lumMod val="8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190B1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21416209">
            <a:off x="484891" y="1891302"/>
            <a:ext cx="3540661" cy="3983052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>
                <a:lumMod val="85000"/>
              </a:srgb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21416209">
            <a:off x="682122" y="2575732"/>
            <a:ext cx="2972371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BMI 27 kg/m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  <a:p>
            <a:pPr marL="285750" marR="0" lvl="0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BP = 152/88 mm Hg</a:t>
            </a:r>
          </a:p>
          <a:p>
            <a:pPr marL="285750" marR="0" lvl="0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Denyut</a:t>
            </a:r>
            <a:r>
              <a:rPr lang="en-US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/>
              </a:rPr>
              <a:t>nadi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= 82</a:t>
            </a:r>
          </a:p>
          <a:p>
            <a:pPr marL="285750" marR="0" lvl="0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Menginginkan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terapi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yang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flksibel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dan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dapat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menyesuaikan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dengan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pola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makannya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51050" y="2129499"/>
            <a:ext cx="5111950" cy="3396142"/>
            <a:chOff x="1589484" y="3721865"/>
            <a:chExt cx="3918619" cy="1219304"/>
          </a:xfrm>
        </p:grpSpPr>
        <p:sp>
          <p:nvSpPr>
            <p:cNvPr id="8" name="Rectangle 7"/>
            <p:cNvSpPr/>
            <p:nvPr/>
          </p:nvSpPr>
          <p:spPr>
            <a:xfrm>
              <a:off x="1589484" y="3721865"/>
              <a:ext cx="3918619" cy="121930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89666" y="4150951"/>
              <a:ext cx="35024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14378"/>
              </p:ext>
            </p:extLst>
          </p:nvPr>
        </p:nvGraphicFramePr>
        <p:xfrm>
          <a:off x="4002097" y="2307099"/>
          <a:ext cx="4519211" cy="2925642"/>
        </p:xfrm>
        <a:graphic>
          <a:graphicData uri="http://schemas.openxmlformats.org/drawingml/2006/table">
            <a:tbl>
              <a:tblPr firstRow="1" bandRow="1"/>
              <a:tblGrid>
                <a:gridCol w="18958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3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1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600" b="1" dirty="0">
                          <a:latin typeface="+mj-lt"/>
                        </a:rPr>
                        <a:t>Test Parameter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600" b="1" dirty="0" err="1">
                          <a:latin typeface="+mj-lt"/>
                        </a:rPr>
                        <a:t>Hasil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600" b="1" dirty="0">
                          <a:latin typeface="+mj-lt"/>
                        </a:rPr>
                        <a:t>HbA1c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600" baseline="0" dirty="0">
                          <a:latin typeface="+mj-lt"/>
                        </a:rPr>
                        <a:t>9.0%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600" b="1" dirty="0">
                          <a:latin typeface="+mj-lt"/>
                        </a:rPr>
                        <a:t>Total </a:t>
                      </a:r>
                      <a:r>
                        <a:rPr lang="en-US" sz="1600" b="1" dirty="0" err="1">
                          <a:latin typeface="+mj-lt"/>
                        </a:rPr>
                        <a:t>kolesterol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+mj-lt"/>
                        </a:rPr>
                        <a:t>196 mg/</a:t>
                      </a:r>
                      <a:r>
                        <a:rPr lang="en-US" sz="1600" dirty="0" err="1">
                          <a:latin typeface="+mj-lt"/>
                        </a:rPr>
                        <a:t>dL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600" b="1" dirty="0">
                          <a:latin typeface="+mj-lt"/>
                        </a:rPr>
                        <a:t>LDL </a:t>
                      </a:r>
                      <a:r>
                        <a:rPr lang="en-US" sz="1600" b="1" dirty="0" err="1">
                          <a:latin typeface="+mj-lt"/>
                        </a:rPr>
                        <a:t>kolesterol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129 mg/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600" b="1" dirty="0">
                          <a:latin typeface="+mj-lt"/>
                        </a:rPr>
                        <a:t>HDL </a:t>
                      </a:r>
                      <a:r>
                        <a:rPr lang="en-US" sz="1600" b="1" dirty="0" err="1">
                          <a:latin typeface="+mj-lt"/>
                        </a:rPr>
                        <a:t>kolesterol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 mg/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1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600" b="1" dirty="0" err="1">
                          <a:latin typeface="+mj-lt"/>
                        </a:rPr>
                        <a:t>Trigliserida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175 mg/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15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600" b="1" dirty="0" err="1">
                          <a:latin typeface="+mj-lt"/>
                        </a:rPr>
                        <a:t>Fungsi</a:t>
                      </a:r>
                      <a:r>
                        <a:rPr lang="en-US" sz="1600" b="1" dirty="0"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latin typeface="+mj-lt"/>
                        </a:rPr>
                        <a:t>ginjal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+mj-lt"/>
                        </a:rPr>
                        <a:t>Kreatinin</a:t>
                      </a:r>
                      <a:r>
                        <a:rPr lang="en-US" sz="1600" baseline="0" dirty="0">
                          <a:latin typeface="+mj-lt"/>
                        </a:rPr>
                        <a:t> </a:t>
                      </a:r>
                      <a:r>
                        <a:rPr lang="en-US" sz="1600" baseline="0" dirty="0" err="1">
                          <a:latin typeface="+mj-lt"/>
                        </a:rPr>
                        <a:t>dan</a:t>
                      </a:r>
                      <a:r>
                        <a:rPr lang="en-US" sz="1600" baseline="0" dirty="0">
                          <a:latin typeface="+mj-lt"/>
                        </a:rPr>
                        <a:t> </a:t>
                      </a:r>
                      <a:r>
                        <a:rPr lang="en-US" sz="1600" baseline="0" dirty="0" err="1">
                          <a:latin typeface="+mj-lt"/>
                        </a:rPr>
                        <a:t>elektrolit</a:t>
                      </a:r>
                      <a:r>
                        <a:rPr lang="en-US" sz="1600" baseline="0" dirty="0">
                          <a:latin typeface="+mj-lt"/>
                        </a:rPr>
                        <a:t> normal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77887" y="6430372"/>
            <a:ext cx="2133600" cy="26161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1100" dirty="0" err="1">
                <a:latin typeface="+mj-lt"/>
              </a:rPr>
              <a:t>Cttn</a:t>
            </a:r>
            <a:r>
              <a:rPr lang="en-US" sz="1100" dirty="0">
                <a:latin typeface="+mj-lt"/>
              </a:rPr>
              <a:t>: </a:t>
            </a:r>
            <a:r>
              <a:rPr lang="en-US" sz="1100" dirty="0" err="1">
                <a:latin typeface="+mj-lt"/>
              </a:rPr>
              <a:t>Kasus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pasien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hipotetikal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96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Pertanyaan</a:t>
            </a:r>
            <a:r>
              <a:rPr lang="en-US" dirty="0">
                <a:solidFill>
                  <a:srgbClr val="FF0000"/>
                </a:solidFill>
              </a:rPr>
              <a:t> Polling</a:t>
            </a:r>
          </a:p>
        </p:txBody>
      </p:sp>
      <p:sp>
        <p:nvSpPr>
          <p:cNvPr id="3" name="Rounded Rectangle 19"/>
          <p:cNvSpPr/>
          <p:nvPr/>
        </p:nvSpPr>
        <p:spPr>
          <a:xfrm>
            <a:off x="609746" y="1534885"/>
            <a:ext cx="8077054" cy="4180115"/>
          </a:xfrm>
          <a:custGeom>
            <a:avLst/>
            <a:gdLst>
              <a:gd name="connsiteX0" fmla="*/ 0 w 8064896"/>
              <a:gd name="connsiteY0" fmla="*/ 756099 h 4536504"/>
              <a:gd name="connsiteX1" fmla="*/ 756099 w 8064896"/>
              <a:gd name="connsiteY1" fmla="*/ 0 h 4536504"/>
              <a:gd name="connsiteX2" fmla="*/ 7308797 w 8064896"/>
              <a:gd name="connsiteY2" fmla="*/ 0 h 4536504"/>
              <a:gd name="connsiteX3" fmla="*/ 8064896 w 8064896"/>
              <a:gd name="connsiteY3" fmla="*/ 756099 h 4536504"/>
              <a:gd name="connsiteX4" fmla="*/ 8064896 w 8064896"/>
              <a:gd name="connsiteY4" fmla="*/ 3780405 h 4536504"/>
              <a:gd name="connsiteX5" fmla="*/ 7308797 w 8064896"/>
              <a:gd name="connsiteY5" fmla="*/ 4536504 h 4536504"/>
              <a:gd name="connsiteX6" fmla="*/ 756099 w 8064896"/>
              <a:gd name="connsiteY6" fmla="*/ 4536504 h 4536504"/>
              <a:gd name="connsiteX7" fmla="*/ 0 w 8064896"/>
              <a:gd name="connsiteY7" fmla="*/ 3780405 h 4536504"/>
              <a:gd name="connsiteX8" fmla="*/ 0 w 8064896"/>
              <a:gd name="connsiteY8" fmla="*/ 756099 h 4536504"/>
              <a:gd name="connsiteX0" fmla="*/ 167606 w 8232502"/>
              <a:gd name="connsiteY0" fmla="*/ 756099 h 4536504"/>
              <a:gd name="connsiteX1" fmla="*/ 192185 w 8232502"/>
              <a:gd name="connsiteY1" fmla="*/ 0 h 4536504"/>
              <a:gd name="connsiteX2" fmla="*/ 7476403 w 8232502"/>
              <a:gd name="connsiteY2" fmla="*/ 0 h 4536504"/>
              <a:gd name="connsiteX3" fmla="*/ 8232502 w 8232502"/>
              <a:gd name="connsiteY3" fmla="*/ 756099 h 4536504"/>
              <a:gd name="connsiteX4" fmla="*/ 8232502 w 8232502"/>
              <a:gd name="connsiteY4" fmla="*/ 3780405 h 4536504"/>
              <a:gd name="connsiteX5" fmla="*/ 7476403 w 8232502"/>
              <a:gd name="connsiteY5" fmla="*/ 4536504 h 4536504"/>
              <a:gd name="connsiteX6" fmla="*/ 923705 w 8232502"/>
              <a:gd name="connsiteY6" fmla="*/ 4536504 h 4536504"/>
              <a:gd name="connsiteX7" fmla="*/ 167606 w 8232502"/>
              <a:gd name="connsiteY7" fmla="*/ 3780405 h 4536504"/>
              <a:gd name="connsiteX8" fmla="*/ 167606 w 8232502"/>
              <a:gd name="connsiteY8" fmla="*/ 756099 h 4536504"/>
              <a:gd name="connsiteX0" fmla="*/ 0 w 8064896"/>
              <a:gd name="connsiteY0" fmla="*/ 756371 h 4536776"/>
              <a:gd name="connsiteX1" fmla="*/ 24579 w 8064896"/>
              <a:gd name="connsiteY1" fmla="*/ 272 h 4536776"/>
              <a:gd name="connsiteX2" fmla="*/ 7308797 w 8064896"/>
              <a:gd name="connsiteY2" fmla="*/ 272 h 4536776"/>
              <a:gd name="connsiteX3" fmla="*/ 8064896 w 8064896"/>
              <a:gd name="connsiteY3" fmla="*/ 756371 h 4536776"/>
              <a:gd name="connsiteX4" fmla="*/ 8064896 w 8064896"/>
              <a:gd name="connsiteY4" fmla="*/ 3780677 h 4536776"/>
              <a:gd name="connsiteX5" fmla="*/ 7308797 w 8064896"/>
              <a:gd name="connsiteY5" fmla="*/ 4536776 h 4536776"/>
              <a:gd name="connsiteX6" fmla="*/ 756099 w 8064896"/>
              <a:gd name="connsiteY6" fmla="*/ 4536776 h 4536776"/>
              <a:gd name="connsiteX7" fmla="*/ 0 w 8064896"/>
              <a:gd name="connsiteY7" fmla="*/ 3780677 h 4536776"/>
              <a:gd name="connsiteX8" fmla="*/ 0 w 8064896"/>
              <a:gd name="connsiteY8" fmla="*/ 756371 h 4536776"/>
              <a:gd name="connsiteX0" fmla="*/ 3673 w 8068569"/>
              <a:gd name="connsiteY0" fmla="*/ 756099 h 4536504"/>
              <a:gd name="connsiteX1" fmla="*/ 2421 w 8068569"/>
              <a:gd name="connsiteY1" fmla="*/ 10332 h 4536504"/>
              <a:gd name="connsiteX2" fmla="*/ 7312470 w 8068569"/>
              <a:gd name="connsiteY2" fmla="*/ 0 h 4536504"/>
              <a:gd name="connsiteX3" fmla="*/ 8068569 w 8068569"/>
              <a:gd name="connsiteY3" fmla="*/ 756099 h 4536504"/>
              <a:gd name="connsiteX4" fmla="*/ 8068569 w 8068569"/>
              <a:gd name="connsiteY4" fmla="*/ 3780405 h 4536504"/>
              <a:gd name="connsiteX5" fmla="*/ 7312470 w 8068569"/>
              <a:gd name="connsiteY5" fmla="*/ 4536504 h 4536504"/>
              <a:gd name="connsiteX6" fmla="*/ 759772 w 8068569"/>
              <a:gd name="connsiteY6" fmla="*/ 4536504 h 4536504"/>
              <a:gd name="connsiteX7" fmla="*/ 3673 w 8068569"/>
              <a:gd name="connsiteY7" fmla="*/ 3780405 h 4536504"/>
              <a:gd name="connsiteX8" fmla="*/ 3673 w 8068569"/>
              <a:gd name="connsiteY8" fmla="*/ 756099 h 4536504"/>
              <a:gd name="connsiteX0" fmla="*/ 3673 w 8260471"/>
              <a:gd name="connsiteY0" fmla="*/ 756099 h 4536504"/>
              <a:gd name="connsiteX1" fmla="*/ 2421 w 8260471"/>
              <a:gd name="connsiteY1" fmla="*/ 10332 h 4536504"/>
              <a:gd name="connsiteX2" fmla="*/ 8077054 w 8260471"/>
              <a:gd name="connsiteY2" fmla="*/ 0 h 4536504"/>
              <a:gd name="connsiteX3" fmla="*/ 8068569 w 8260471"/>
              <a:gd name="connsiteY3" fmla="*/ 756099 h 4536504"/>
              <a:gd name="connsiteX4" fmla="*/ 8068569 w 8260471"/>
              <a:gd name="connsiteY4" fmla="*/ 3780405 h 4536504"/>
              <a:gd name="connsiteX5" fmla="*/ 7312470 w 8260471"/>
              <a:gd name="connsiteY5" fmla="*/ 4536504 h 4536504"/>
              <a:gd name="connsiteX6" fmla="*/ 759772 w 8260471"/>
              <a:gd name="connsiteY6" fmla="*/ 4536504 h 4536504"/>
              <a:gd name="connsiteX7" fmla="*/ 3673 w 8260471"/>
              <a:gd name="connsiteY7" fmla="*/ 3780405 h 4536504"/>
              <a:gd name="connsiteX8" fmla="*/ 3673 w 8260471"/>
              <a:gd name="connsiteY8" fmla="*/ 756099 h 4536504"/>
              <a:gd name="connsiteX0" fmla="*/ 3673 w 8077054"/>
              <a:gd name="connsiteY0" fmla="*/ 756099 h 4536504"/>
              <a:gd name="connsiteX1" fmla="*/ 2421 w 8077054"/>
              <a:gd name="connsiteY1" fmla="*/ 10332 h 4536504"/>
              <a:gd name="connsiteX2" fmla="*/ 8077054 w 8077054"/>
              <a:gd name="connsiteY2" fmla="*/ 0 h 4536504"/>
              <a:gd name="connsiteX3" fmla="*/ 8068569 w 8077054"/>
              <a:gd name="connsiteY3" fmla="*/ 756099 h 4536504"/>
              <a:gd name="connsiteX4" fmla="*/ 8068569 w 8077054"/>
              <a:gd name="connsiteY4" fmla="*/ 3780405 h 4536504"/>
              <a:gd name="connsiteX5" fmla="*/ 7312470 w 8077054"/>
              <a:gd name="connsiteY5" fmla="*/ 4536504 h 4536504"/>
              <a:gd name="connsiteX6" fmla="*/ 759772 w 8077054"/>
              <a:gd name="connsiteY6" fmla="*/ 4536504 h 4536504"/>
              <a:gd name="connsiteX7" fmla="*/ 3673 w 8077054"/>
              <a:gd name="connsiteY7" fmla="*/ 3780405 h 4536504"/>
              <a:gd name="connsiteX8" fmla="*/ 3673 w 8077054"/>
              <a:gd name="connsiteY8" fmla="*/ 756099 h 4536504"/>
              <a:gd name="connsiteX0" fmla="*/ 3673 w 8077054"/>
              <a:gd name="connsiteY0" fmla="*/ 756099 h 4713126"/>
              <a:gd name="connsiteX1" fmla="*/ 2421 w 8077054"/>
              <a:gd name="connsiteY1" fmla="*/ 10332 h 4713126"/>
              <a:gd name="connsiteX2" fmla="*/ 8077054 w 8077054"/>
              <a:gd name="connsiteY2" fmla="*/ 0 h 4713126"/>
              <a:gd name="connsiteX3" fmla="*/ 8068569 w 8077054"/>
              <a:gd name="connsiteY3" fmla="*/ 756099 h 4713126"/>
              <a:gd name="connsiteX4" fmla="*/ 8063402 w 8077054"/>
              <a:gd name="connsiteY4" fmla="*/ 4524323 h 4713126"/>
              <a:gd name="connsiteX5" fmla="*/ 7312470 w 8077054"/>
              <a:gd name="connsiteY5" fmla="*/ 4536504 h 4713126"/>
              <a:gd name="connsiteX6" fmla="*/ 759772 w 8077054"/>
              <a:gd name="connsiteY6" fmla="*/ 4536504 h 4713126"/>
              <a:gd name="connsiteX7" fmla="*/ 3673 w 8077054"/>
              <a:gd name="connsiteY7" fmla="*/ 3780405 h 4713126"/>
              <a:gd name="connsiteX8" fmla="*/ 3673 w 8077054"/>
              <a:gd name="connsiteY8" fmla="*/ 756099 h 4713126"/>
              <a:gd name="connsiteX0" fmla="*/ 3673 w 8077054"/>
              <a:gd name="connsiteY0" fmla="*/ 756099 h 4536504"/>
              <a:gd name="connsiteX1" fmla="*/ 2421 w 8077054"/>
              <a:gd name="connsiteY1" fmla="*/ 10332 h 4536504"/>
              <a:gd name="connsiteX2" fmla="*/ 8077054 w 8077054"/>
              <a:gd name="connsiteY2" fmla="*/ 0 h 4536504"/>
              <a:gd name="connsiteX3" fmla="*/ 8068569 w 8077054"/>
              <a:gd name="connsiteY3" fmla="*/ 756099 h 4536504"/>
              <a:gd name="connsiteX4" fmla="*/ 8063402 w 8077054"/>
              <a:gd name="connsiteY4" fmla="*/ 4524323 h 4536504"/>
              <a:gd name="connsiteX5" fmla="*/ 7312470 w 8077054"/>
              <a:gd name="connsiteY5" fmla="*/ 4536504 h 4536504"/>
              <a:gd name="connsiteX6" fmla="*/ 759772 w 8077054"/>
              <a:gd name="connsiteY6" fmla="*/ 4536504 h 4536504"/>
              <a:gd name="connsiteX7" fmla="*/ 3673 w 8077054"/>
              <a:gd name="connsiteY7" fmla="*/ 3780405 h 4536504"/>
              <a:gd name="connsiteX8" fmla="*/ 3673 w 8077054"/>
              <a:gd name="connsiteY8" fmla="*/ 756099 h 453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7054" h="4536504">
                <a:moveTo>
                  <a:pt x="3673" y="756099"/>
                </a:moveTo>
                <a:cubicBezTo>
                  <a:pt x="3673" y="338517"/>
                  <a:pt x="-3681" y="-1098"/>
                  <a:pt x="2421" y="10332"/>
                </a:cubicBezTo>
                <a:lnTo>
                  <a:pt x="8077054" y="0"/>
                </a:lnTo>
                <a:cubicBezTo>
                  <a:pt x="8076182" y="5166"/>
                  <a:pt x="8068569" y="338517"/>
                  <a:pt x="8068569" y="756099"/>
                </a:cubicBezTo>
                <a:cubicBezTo>
                  <a:pt x="8066847" y="2012174"/>
                  <a:pt x="8065124" y="3268248"/>
                  <a:pt x="8063402" y="4524323"/>
                </a:cubicBezTo>
                <a:cubicBezTo>
                  <a:pt x="8073734" y="4533783"/>
                  <a:pt x="7730052" y="4536504"/>
                  <a:pt x="7312470" y="4536504"/>
                </a:cubicBezTo>
                <a:lnTo>
                  <a:pt x="759772" y="4536504"/>
                </a:lnTo>
                <a:cubicBezTo>
                  <a:pt x="342190" y="4536504"/>
                  <a:pt x="3673" y="4197987"/>
                  <a:pt x="3673" y="3780405"/>
                </a:cubicBezTo>
                <a:lnTo>
                  <a:pt x="3673" y="756099"/>
                </a:lnTo>
                <a:close/>
              </a:path>
            </a:pathLst>
          </a:custGeom>
          <a:noFill/>
          <a:ln w="28575" cap="flat" cmpd="sng" algn="ctr">
            <a:solidFill>
              <a:srgbClr val="D52B1E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773275" y="1758016"/>
            <a:ext cx="7526663" cy="343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D52B1E"/>
              </a:buClr>
              <a:buSzPct val="100000"/>
              <a:buFont typeface="Symbol" panose="05050102010706020507" pitchFamily="18" charset="2"/>
              <a:buChar char="¨"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D52B1E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DIN-Regular" panose="020B0500000000000000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charset="0"/>
                <a:cs typeface="DIN-Regular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defTabSz="914400">
              <a:spcBef>
                <a:spcPts val="1200"/>
              </a:spcBef>
              <a:buNone/>
              <a:defRPr/>
            </a:pPr>
            <a:r>
              <a:rPr lang="en-US" altLang="en-US" sz="2000" b="1" kern="0" dirty="0" err="1">
                <a:solidFill>
                  <a:srgbClr val="000000"/>
                </a:solidFill>
                <a:latin typeface="Arial" panose="020B0604020202020204"/>
              </a:rPr>
              <a:t>Apa</a:t>
            </a:r>
            <a:r>
              <a:rPr lang="en-US" altLang="en-US" sz="2000" b="1" kern="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 panose="020B0604020202020204"/>
              </a:rPr>
              <a:t>pilihan</a:t>
            </a:r>
            <a:r>
              <a:rPr lang="en-US" altLang="en-US" sz="2000" b="1" kern="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 panose="020B0604020202020204"/>
              </a:rPr>
              <a:t>Anda</a:t>
            </a:r>
            <a:r>
              <a:rPr lang="en-US" altLang="en-US" sz="2000" b="1" kern="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 panose="020B0604020202020204"/>
              </a:rPr>
              <a:t>dalam</a:t>
            </a:r>
            <a:r>
              <a:rPr lang="en-US" altLang="en-US" sz="2000" b="1" kern="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 panose="020B0604020202020204"/>
              </a:rPr>
              <a:t>mengintensifkan</a:t>
            </a:r>
            <a:r>
              <a:rPr lang="en-US" altLang="en-US" sz="2000" b="1" kern="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 panose="020B0604020202020204"/>
              </a:rPr>
              <a:t>terapi</a:t>
            </a:r>
            <a:r>
              <a:rPr lang="en-US" altLang="en-US" sz="2000" b="1" kern="0" dirty="0">
                <a:solidFill>
                  <a:srgbClr val="000000"/>
                </a:solidFill>
                <a:latin typeface="Arial" panose="020B0604020202020204"/>
              </a:rPr>
              <a:t>?</a:t>
            </a:r>
          </a:p>
          <a:p>
            <a:pPr marL="0" lvl="0" indent="0" defTabSz="914400">
              <a:spcBef>
                <a:spcPts val="1200"/>
              </a:spcBef>
              <a:buNone/>
              <a:defRPr/>
            </a:pPr>
            <a:endParaRPr lang="en-US" sz="2000" b="1" kern="0" dirty="0">
              <a:solidFill>
                <a:srgbClr val="000000"/>
              </a:solidFill>
              <a:latin typeface="Arial" panose="020B0604020202020204"/>
            </a:endParaRPr>
          </a:p>
          <a:p>
            <a:pPr marL="576263" lvl="1" indent="-457200" defTabSz="914400">
              <a:buClrTx/>
              <a:buFont typeface="+mj-lt"/>
              <a:buAutoNum type="alphaUcPeriod"/>
              <a:defRPr/>
            </a:pPr>
            <a:r>
              <a:rPr lang="en-US" sz="1800" kern="0" dirty="0" err="1">
                <a:solidFill>
                  <a:srgbClr val="000000"/>
                </a:solidFill>
                <a:latin typeface="Arial" panose="020B0604020202020204"/>
              </a:rPr>
              <a:t>Meningkatkan</a:t>
            </a:r>
            <a:r>
              <a:rPr lang="en-US" sz="1800" kern="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sz="1800" kern="0" dirty="0" err="1">
                <a:solidFill>
                  <a:srgbClr val="000000"/>
                </a:solidFill>
                <a:latin typeface="Arial" panose="020B0604020202020204"/>
              </a:rPr>
              <a:t>dosis</a:t>
            </a:r>
            <a:r>
              <a:rPr lang="en-US" sz="1800" kern="0" dirty="0">
                <a:solidFill>
                  <a:srgbClr val="000000"/>
                </a:solidFill>
                <a:latin typeface="Arial" panose="020B0604020202020204"/>
              </a:rPr>
              <a:t> Insulin Basal</a:t>
            </a:r>
          </a:p>
          <a:p>
            <a:pPr marL="576263" lvl="1" indent="-457200" defTabSz="914400">
              <a:buClrTx/>
              <a:buFont typeface="+mj-lt"/>
              <a:buAutoNum type="alphaUcPeriod"/>
              <a:defRPr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/>
              </a:rPr>
              <a:t>Regimen Basal plus</a:t>
            </a:r>
          </a:p>
          <a:p>
            <a:pPr marL="576263" lvl="1" indent="-457200" defTabSz="914400">
              <a:buClrTx/>
              <a:buFont typeface="+mj-lt"/>
              <a:buAutoNum type="alphaUcPeriod"/>
              <a:defRPr/>
            </a:pPr>
            <a:r>
              <a:rPr lang="en-US" sz="1800" kern="0" dirty="0" err="1">
                <a:solidFill>
                  <a:srgbClr val="000000"/>
                </a:solidFill>
                <a:latin typeface="Arial" panose="020B0604020202020204"/>
              </a:rPr>
              <a:t>Lispro</a:t>
            </a:r>
            <a:r>
              <a:rPr lang="en-US" sz="1800" kern="0" dirty="0">
                <a:solidFill>
                  <a:srgbClr val="000000"/>
                </a:solidFill>
                <a:latin typeface="Arial" panose="020B0604020202020204"/>
              </a:rPr>
              <a:t> Low Mix (LM25)</a:t>
            </a:r>
          </a:p>
          <a:p>
            <a:pPr marL="576263" lvl="1" indent="-457200" defTabSz="914400">
              <a:buClrTx/>
              <a:buFont typeface="+mj-lt"/>
              <a:buAutoNum type="alphaUcPeriod"/>
              <a:defRPr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/>
              </a:rPr>
              <a:t>Pre-mixed insulin 50/50</a:t>
            </a:r>
          </a:p>
          <a:p>
            <a:pPr marL="576263" lvl="1" indent="-457200" defTabSz="914400">
              <a:buClrTx/>
              <a:buFont typeface="+mj-lt"/>
              <a:buAutoNum type="alphaUcPeriod"/>
              <a:defRPr/>
            </a:pPr>
            <a:r>
              <a:rPr lang="en-US" sz="1800" kern="0" dirty="0">
                <a:solidFill>
                  <a:srgbClr val="000000"/>
                </a:solidFill>
                <a:latin typeface="Arial" panose="020B0604020202020204"/>
              </a:rPr>
              <a:t>GLP-1 RA</a:t>
            </a:r>
            <a:endParaRPr lang="en-GB" sz="1800" kern="0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1"/>
          <a:stretch/>
        </p:blipFill>
        <p:spPr bwMode="auto">
          <a:xfrm>
            <a:off x="6864824" y="2198390"/>
            <a:ext cx="1599319" cy="3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" y="6434466"/>
            <a:ext cx="6320832" cy="26161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GLP-1 RA = glucagon-like peptide-1 receptor agonist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7887" y="6430372"/>
            <a:ext cx="2133600" cy="26161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1100" dirty="0" err="1">
                <a:latin typeface="+mj-lt"/>
              </a:rPr>
              <a:t>Cttn</a:t>
            </a:r>
            <a:r>
              <a:rPr lang="en-US" sz="1100" dirty="0">
                <a:latin typeface="+mj-lt"/>
              </a:rPr>
              <a:t>: </a:t>
            </a:r>
            <a:r>
              <a:rPr lang="en-US" sz="1100" dirty="0" err="1">
                <a:latin typeface="+mj-lt"/>
              </a:rPr>
              <a:t>Kasus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pasien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hipotetikal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647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Insulin Basal </a:t>
            </a:r>
            <a:r>
              <a:rPr lang="en-US" dirty="0" err="1">
                <a:solidFill>
                  <a:srgbClr val="FF0000"/>
                </a:solidFill>
              </a:rPr>
              <a:t>Kadang-kadang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Cukup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Bagi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Pasien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Mencapai</a:t>
            </a:r>
            <a:r>
              <a:rPr lang="en-US" dirty="0">
                <a:solidFill>
                  <a:srgbClr val="FF0000"/>
                </a:solidFill>
              </a:rPr>
              <a:t> Target HbA1c &lt;7%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678292" y="3280939"/>
            <a:ext cx="2619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rPr>
              <a:t>Persentase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rPr>
              <a:t> 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rPr>
              <a:t>Pasien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rPr>
              <a:t> di 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rPr>
              <a:t>Atas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rPr>
              <a:t> Target HbA1c</a:t>
            </a:r>
            <a:r>
              <a:rPr kumimoji="0" lang="en-US" altLang="ko-KR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rPr>
              <a:t>a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rPr>
              <a:t> (%)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2304" y="1919856"/>
            <a:ext cx="439544" cy="3534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 rot="10800000">
            <a:off x="1821894" y="3416000"/>
            <a:ext cx="548640" cy="1737360"/>
          </a:xfrm>
          <a:prstGeom prst="rect">
            <a:avLst/>
          </a:prstGeom>
          <a:solidFill>
            <a:srgbClr val="D52B1E"/>
          </a:solidFill>
          <a:ln w="9525" cap="flat" cmpd="sng" algn="ctr">
            <a:solidFill>
              <a:srgbClr val="D52B1E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>
            <a:off x="-119145" y="3603622"/>
            <a:ext cx="310896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1360401" y="4834521"/>
            <a:ext cx="73152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" name="Straight Connector 7"/>
          <p:cNvCxnSpPr/>
          <p:nvPr/>
        </p:nvCxnSpPr>
        <p:spPr>
          <a:xfrm flipH="1">
            <a:off x="1359030" y="4518835"/>
            <a:ext cx="73152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" name="Straight Connector 8"/>
          <p:cNvCxnSpPr/>
          <p:nvPr/>
        </p:nvCxnSpPr>
        <p:spPr>
          <a:xfrm flipH="1">
            <a:off x="1363792" y="4207912"/>
            <a:ext cx="73152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 flipH="1">
            <a:off x="1364020" y="3587426"/>
            <a:ext cx="73152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 flipH="1">
            <a:off x="1364024" y="3282626"/>
            <a:ext cx="73152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 flipH="1">
            <a:off x="1364020" y="2977826"/>
            <a:ext cx="73152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47888" y="526085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rPr>
              <a:t>Kaukasian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rot="10800000">
            <a:off x="2977909" y="3020030"/>
            <a:ext cx="548640" cy="2133330"/>
          </a:xfrm>
          <a:prstGeom prst="rect">
            <a:avLst/>
          </a:prstGeom>
          <a:solidFill>
            <a:srgbClr val="D52B1E"/>
          </a:solidFill>
          <a:ln w="9525" cap="flat" cmpd="sng" algn="ctr">
            <a:solidFill>
              <a:srgbClr val="D52B1E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359030" y="3892226"/>
            <a:ext cx="73152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736608" y="5260853"/>
            <a:ext cx="104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rPr>
              <a:t>Negro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360271" y="2677789"/>
            <a:ext cx="73152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 flipH="1">
            <a:off x="1361264" y="2063426"/>
            <a:ext cx="73152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 flipH="1">
            <a:off x="1361266" y="2368234"/>
            <a:ext cx="73152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0" name="Rectangle 19"/>
          <p:cNvSpPr/>
          <p:nvPr/>
        </p:nvSpPr>
        <p:spPr>
          <a:xfrm rot="10800000">
            <a:off x="4189489" y="2762794"/>
            <a:ext cx="548640" cy="2380710"/>
          </a:xfrm>
          <a:prstGeom prst="rect">
            <a:avLst/>
          </a:prstGeom>
          <a:solidFill>
            <a:srgbClr val="D52B1E"/>
          </a:solidFill>
          <a:ln w="9525" cap="flat" cmpd="sng" algn="ctr">
            <a:solidFill>
              <a:srgbClr val="D52B1E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0800000">
            <a:off x="5393041" y="3093600"/>
            <a:ext cx="548640" cy="2061344"/>
          </a:xfrm>
          <a:prstGeom prst="rect">
            <a:avLst/>
          </a:prstGeom>
          <a:solidFill>
            <a:srgbClr val="D52B1E"/>
          </a:solidFill>
          <a:ln w="9525" cap="flat" cmpd="sng" algn="ctr">
            <a:solidFill>
              <a:srgbClr val="D52B1E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rot="10800000">
            <a:off x="6569468" y="3159528"/>
            <a:ext cx="548640" cy="1983972"/>
          </a:xfrm>
          <a:prstGeom prst="rect">
            <a:avLst/>
          </a:prstGeom>
          <a:solidFill>
            <a:srgbClr val="D52B1E"/>
          </a:solidFill>
          <a:ln w="9525" cap="flat" cmpd="sng" algn="ctr">
            <a:solidFill>
              <a:srgbClr val="D52B1E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8508" y="5260853"/>
            <a:ext cx="104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rPr>
              <a:t>Asia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59949" y="5260849"/>
            <a:ext cx="104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rPr>
              <a:t>Hispanik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6108" y="5267854"/>
            <a:ext cx="104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굴림" panose="020B0600000101010101" pitchFamily="34" charset="-127"/>
                <a:cs typeface="+mn-cs"/>
              </a:rPr>
              <a:t>Lainnya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굴림" panose="020B0600000101010101" pitchFamily="34" charset="-127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365008" y="5158165"/>
            <a:ext cx="621792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36326" y="6249464"/>
            <a:ext cx="863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Persentase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pasien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atas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target HbA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1c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(&lt;7%)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setelah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6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bulan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terapi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dengan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insulin glargine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sekali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sehari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Diadaptasi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dari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Davidson JA, et al. </a:t>
            </a:r>
            <a:r>
              <a:rPr kumimoji="0" lang="en-US" altLang="en-US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Ethn</a:t>
            </a:r>
            <a:r>
              <a:rPr kumimoji="0" lang="en-US" alt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Dis. 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2013;23(4):393-400.</a:t>
            </a:r>
          </a:p>
        </p:txBody>
      </p:sp>
      <p:sp>
        <p:nvSpPr>
          <p:cNvPr id="28" name="Oval 27"/>
          <p:cNvSpPr/>
          <p:nvPr/>
        </p:nvSpPr>
        <p:spPr>
          <a:xfrm>
            <a:off x="3886200" y="2232770"/>
            <a:ext cx="1143001" cy="3558430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02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Panduan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Terapi</a:t>
            </a:r>
            <a:r>
              <a:rPr lang="en-US" dirty="0">
                <a:solidFill>
                  <a:srgbClr val="FF0000"/>
                </a:solidFill>
              </a:rPr>
              <a:t> Insulin </a:t>
            </a:r>
            <a:r>
              <a:rPr lang="en-US" dirty="0" err="1">
                <a:solidFill>
                  <a:srgbClr val="FF0000"/>
                </a:solidFill>
              </a:rPr>
              <a:t>menurut</a:t>
            </a:r>
            <a:r>
              <a:rPr lang="en-US" dirty="0">
                <a:solidFill>
                  <a:srgbClr val="FF0000"/>
                </a:solidFill>
              </a:rPr>
              <a:t> ADA 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454" y="6484009"/>
            <a:ext cx="76542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Diadaptasi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dari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American Diabetes Association. Diabetes Care 2017;40(Suppl. 1):S64–S74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3737" y="1409047"/>
            <a:ext cx="417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Insulin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umumnya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dengan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metformin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± </a:t>
            </a: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agen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non </a:t>
            </a: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insulin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lainnya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3439" y="3510934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Rubah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insulin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premix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kali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sehari</a:t>
            </a:r>
            <a:endParaRPr kumimoji="0" lang="es-A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7352" y="3538366"/>
            <a:ext cx="1965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Tambah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insulin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rapid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sebelum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makan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terbesar</a:t>
            </a:r>
            <a:endParaRPr kumimoji="0" lang="es-A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9865" y="2257712"/>
            <a:ext cx="3167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Jika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A1C </a:t>
            </a: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tidak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terkontrol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pertimbangkan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terapi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injeksi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kombinasi</a:t>
            </a:r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Elbow Connector 5"/>
          <p:cNvCxnSpPr>
            <a:stCxn id="7" idx="3"/>
            <a:endCxn id="5" idx="0"/>
          </p:cNvCxnSpPr>
          <p:nvPr/>
        </p:nvCxnSpPr>
        <p:spPr>
          <a:xfrm>
            <a:off x="6197498" y="2488545"/>
            <a:ext cx="770057" cy="1022389"/>
          </a:xfrm>
          <a:prstGeom prst="bentConnector2">
            <a:avLst/>
          </a:prstGeom>
          <a:noFill/>
          <a:ln w="57150" cap="flat" cmpd="sng" algn="ctr">
            <a:solidFill>
              <a:srgbClr val="D52B1E"/>
            </a:solidFill>
            <a:prstDash val="solid"/>
            <a:tailEnd type="triangle"/>
          </a:ln>
          <a:effectLst/>
        </p:spPr>
      </p:cxnSp>
      <p:cxnSp>
        <p:nvCxnSpPr>
          <p:cNvPr id="9" name="Elbow Connector 34"/>
          <p:cNvCxnSpPr>
            <a:stCxn id="7" idx="1"/>
            <a:endCxn id="6" idx="0"/>
          </p:cNvCxnSpPr>
          <p:nvPr/>
        </p:nvCxnSpPr>
        <p:spPr>
          <a:xfrm rot="10800000" flipV="1">
            <a:off x="2060333" y="2488544"/>
            <a:ext cx="969533" cy="1049821"/>
          </a:xfrm>
          <a:prstGeom prst="bentConnector2">
            <a:avLst/>
          </a:prstGeom>
          <a:noFill/>
          <a:ln w="57150" cap="flat" cmpd="sng" algn="ctr">
            <a:solidFill>
              <a:srgbClr val="D52B1E"/>
            </a:solidFill>
            <a:prstDash val="solid"/>
            <a:tailEnd type="triangle"/>
          </a:ln>
          <a:effectLst/>
        </p:spPr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4613562" y="2719377"/>
            <a:ext cx="120" cy="818989"/>
          </a:xfrm>
          <a:prstGeom prst="straightConnector1">
            <a:avLst/>
          </a:prstGeom>
          <a:noFill/>
          <a:ln w="57150" cap="flat" cmpd="sng" algn="ctr">
            <a:solidFill>
              <a:srgbClr val="D52B1E"/>
            </a:solidFill>
            <a:prstDash val="solid"/>
            <a:tailEnd type="triangle"/>
          </a:ln>
          <a:effectLst/>
        </p:spPr>
      </p:cxnSp>
      <p:cxnSp>
        <p:nvCxnSpPr>
          <p:cNvPr id="11" name="Elbow Connector 41"/>
          <p:cNvCxnSpPr>
            <a:stCxn id="5" idx="2"/>
          </p:cNvCxnSpPr>
          <p:nvPr/>
        </p:nvCxnSpPr>
        <p:spPr>
          <a:xfrm rot="16200000" flipH="1">
            <a:off x="6388448" y="4828704"/>
            <a:ext cx="1161388" cy="3175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rgbClr val="D52B1E"/>
            </a:solidFill>
            <a:prstDash val="solid"/>
            <a:tailEnd type="triangle"/>
          </a:ln>
          <a:effectLst/>
        </p:spPr>
      </p:cxnSp>
      <p:cxnSp>
        <p:nvCxnSpPr>
          <p:cNvPr id="12" name="Elbow Connector 44"/>
          <p:cNvCxnSpPr>
            <a:stCxn id="6" idx="2"/>
          </p:cNvCxnSpPr>
          <p:nvPr/>
        </p:nvCxnSpPr>
        <p:spPr>
          <a:xfrm rot="5400000">
            <a:off x="1487006" y="4844010"/>
            <a:ext cx="1140307" cy="6347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rgbClr val="D52B1E"/>
            </a:solidFill>
            <a:prstDash val="soli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>
          <a:xfrm>
            <a:off x="4613561" y="1976010"/>
            <a:ext cx="243" cy="274320"/>
          </a:xfrm>
          <a:prstGeom prst="straightConnector1">
            <a:avLst/>
          </a:prstGeom>
          <a:noFill/>
          <a:ln w="57150" cap="flat" cmpd="sng" algn="ctr">
            <a:solidFill>
              <a:srgbClr val="D52B1E"/>
            </a:solidFill>
            <a:prstDash val="solid"/>
            <a:tailEnd type="non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569445" y="353065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Tambah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GLP-1 RA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3905" y="5404898"/>
            <a:ext cx="1965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Tambah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≥ 2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insulin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rapid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sebelum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makan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(Basal-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bolus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029865" y="3743922"/>
            <a:ext cx="663115" cy="0"/>
          </a:xfrm>
          <a:prstGeom prst="straightConnector1">
            <a:avLst/>
          </a:prstGeom>
          <a:noFill/>
          <a:ln w="57150" cap="flat" cmpd="sng" algn="ctr">
            <a:solidFill>
              <a:srgbClr val="D52B1E"/>
            </a:solidFill>
            <a:prstDash val="soli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>
            <a:off x="5528202" y="3702978"/>
            <a:ext cx="669296" cy="0"/>
          </a:xfrm>
          <a:prstGeom prst="straightConnector1">
            <a:avLst/>
          </a:prstGeom>
          <a:noFill/>
          <a:ln w="57150" cap="flat" cmpd="sng" algn="ctr">
            <a:solidFill>
              <a:srgbClr val="D52B1E"/>
            </a:solidFill>
            <a:prstDash val="soli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984574" y="5404898"/>
            <a:ext cx="1965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Rubah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insulin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premix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 </a:t>
            </a: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kali</a:t>
            </a: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sehari</a:t>
            </a:r>
            <a:endParaRPr kumimoji="0" lang="es-A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131748" y="5774230"/>
            <a:ext cx="561232" cy="0"/>
          </a:xfrm>
          <a:prstGeom prst="straightConnector1">
            <a:avLst/>
          </a:prstGeom>
          <a:noFill/>
          <a:ln w="57150" cap="flat" cmpd="sng" algn="ctr">
            <a:solidFill>
              <a:srgbClr val="D52B1E"/>
            </a:solidFill>
            <a:prstDash val="soli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>
            <a:off x="5569146" y="5774230"/>
            <a:ext cx="456372" cy="0"/>
          </a:xfrm>
          <a:prstGeom prst="straightConnector1">
            <a:avLst/>
          </a:prstGeom>
          <a:noFill/>
          <a:ln w="57150" cap="flat" cmpd="sng" algn="ctr">
            <a:solidFill>
              <a:srgbClr val="D52B1E"/>
            </a:solidFill>
            <a:prstDash val="soli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610389" y="5339582"/>
            <a:ext cx="19988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Jika</a:t>
            </a:r>
            <a:r>
              <a:rPr kumimoji="0" lang="es-A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target </a:t>
            </a:r>
            <a:r>
              <a:rPr kumimoji="0" lang="es-AR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</a:t>
            </a:r>
            <a:r>
              <a:rPr kumimoji="0" lang="es-A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tercapai</a:t>
            </a:r>
            <a:r>
              <a:rPr kumimoji="0" lang="es-A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s-AR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pertim-bangkan</a:t>
            </a:r>
            <a:r>
              <a:rPr kumimoji="0" lang="es-A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untuk</a:t>
            </a:r>
            <a:r>
              <a:rPr kumimoji="0" lang="es-A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beralih</a:t>
            </a:r>
            <a:r>
              <a:rPr kumimoji="0" lang="es-A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</a:t>
            </a:r>
            <a:r>
              <a:rPr kumimoji="0" lang="es-A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rejimen</a:t>
            </a:r>
            <a:r>
              <a:rPr kumimoji="0" lang="es-A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insulin</a:t>
            </a:r>
            <a:r>
              <a:rPr kumimoji="0" lang="es-AR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AR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alternatif</a:t>
            </a:r>
            <a:endParaRPr kumimoji="0" lang="es-A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2889" y="4034575"/>
            <a:ext cx="19356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Jika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tertoleransi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atau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target A1c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tidak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tercapai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ganti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rejimen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insulin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alternatif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025309" y="4277029"/>
            <a:ext cx="666421" cy="212553"/>
          </a:xfrm>
          <a:prstGeom prst="straightConnector1">
            <a:avLst/>
          </a:prstGeom>
          <a:noFill/>
          <a:ln w="57150" cap="flat" cmpd="sng" algn="ctr">
            <a:solidFill>
              <a:srgbClr val="D52B1E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 flipV="1">
            <a:off x="5528202" y="4303884"/>
            <a:ext cx="669296" cy="219264"/>
          </a:xfrm>
          <a:prstGeom prst="straightConnector1">
            <a:avLst/>
          </a:prstGeom>
          <a:noFill/>
          <a:ln w="57150" cap="flat" cmpd="sng" algn="ctr">
            <a:solidFill>
              <a:srgbClr val="D52B1E"/>
            </a:solidFill>
            <a:prstDash val="solid"/>
            <a:tailEnd type="triangle"/>
          </a:ln>
          <a:effectLst/>
        </p:spPr>
      </p:cxnSp>
      <p:sp>
        <p:nvSpPr>
          <p:cNvPr id="26" name="Oval 25"/>
          <p:cNvSpPr/>
          <p:nvPr/>
        </p:nvSpPr>
        <p:spPr>
          <a:xfrm>
            <a:off x="571499" y="3316406"/>
            <a:ext cx="2997945" cy="3384645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8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Pertimbangan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Pemilihan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Terapi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Intensifikasi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2484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Adapted from Ted Wu et a. Diabetes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2015, DOI: 10.1007/s13300-015-0116-0</a:t>
            </a:r>
          </a:p>
        </p:txBody>
      </p:sp>
      <p:graphicFrame>
        <p:nvGraphicFramePr>
          <p:cNvPr id="4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144821"/>
              </p:ext>
            </p:extLst>
          </p:nvPr>
        </p:nvGraphicFramePr>
        <p:xfrm>
          <a:off x="484956" y="2606040"/>
          <a:ext cx="8201844" cy="2849880"/>
        </p:xfrm>
        <a:graphic>
          <a:graphicData uri="http://schemas.openxmlformats.org/drawingml/2006/table">
            <a:tbl>
              <a:tblPr bandRow="1"/>
              <a:tblGrid>
                <a:gridCol w="2486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s-ES" sz="1600" dirty="0"/>
                        <a:t>&lt;18 mg/</a:t>
                      </a:r>
                      <a:r>
                        <a:rPr lang="es-ES" sz="1600" dirty="0" err="1"/>
                        <a:t>dL</a:t>
                      </a:r>
                      <a:endParaRPr lang="es-ES" sz="16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Berapa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inkremen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post prandial?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&lt;54 mg/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Ya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s-ES" sz="1600" dirty="0" err="1"/>
                        <a:t>Apakah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pasien</a:t>
                      </a:r>
                      <a:r>
                        <a:rPr lang="es-ES" sz="1600" dirty="0"/>
                        <a:t> bisa </a:t>
                      </a:r>
                      <a:r>
                        <a:rPr lang="es-ES" sz="1600" dirty="0" err="1"/>
                        <a:t>mengelola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terapi</a:t>
                      </a:r>
                      <a:r>
                        <a:rPr lang="es-ES" sz="1600" dirty="0"/>
                        <a:t> basal</a:t>
                      </a:r>
                      <a:r>
                        <a:rPr lang="es-ES" sz="1600" baseline="0" dirty="0"/>
                        <a:t>-</a:t>
                      </a:r>
                      <a:r>
                        <a:rPr lang="es-ES" sz="1600" baseline="0" dirty="0" err="1"/>
                        <a:t>bolus</a:t>
                      </a:r>
                      <a:r>
                        <a:rPr lang="es-ES" sz="1600" baseline="0" dirty="0"/>
                        <a:t> </a:t>
                      </a:r>
                      <a:r>
                        <a:rPr lang="es-ES" sz="1600" baseline="0" dirty="0" err="1"/>
                        <a:t>ketika</a:t>
                      </a:r>
                      <a:r>
                        <a:rPr lang="es-ES" sz="1600" baseline="0" dirty="0"/>
                        <a:t> </a:t>
                      </a:r>
                      <a:r>
                        <a:rPr lang="es-ES" sz="1600" baseline="0" dirty="0" err="1"/>
                        <a:t>intensifikasi</a:t>
                      </a:r>
                      <a:r>
                        <a:rPr lang="es-ES" sz="1600" baseline="0" dirty="0"/>
                        <a:t> </a:t>
                      </a:r>
                      <a:r>
                        <a:rPr lang="es-ES" sz="1600" baseline="0" dirty="0" err="1"/>
                        <a:t>dibutuhkan</a:t>
                      </a:r>
                      <a:r>
                        <a:rPr lang="es-ES" sz="1600" baseline="0" dirty="0"/>
                        <a:t>?</a:t>
                      </a:r>
                      <a:endParaRPr lang="es-ES" sz="16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s-ES" sz="1600" dirty="0" err="1"/>
                        <a:t>Tidak</a:t>
                      </a:r>
                      <a:endParaRPr lang="es-ES" sz="16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s-ES" sz="1600" dirty="0" err="1"/>
                        <a:t>Tidak</a:t>
                      </a:r>
                      <a:endParaRPr lang="es-ES" sz="16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s-ES" sz="1600" dirty="0" err="1"/>
                        <a:t>Apakah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ada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asupan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karbohidrat</a:t>
                      </a:r>
                      <a:r>
                        <a:rPr lang="es-ES" sz="1600" dirty="0"/>
                        <a:t> besar pada </a:t>
                      </a:r>
                      <a:r>
                        <a:rPr lang="es-ES" sz="1600" dirty="0" err="1"/>
                        <a:t>satu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atau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dua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kali</a:t>
                      </a:r>
                      <a:r>
                        <a:rPr lang="es-ES" sz="1600" dirty="0"/>
                        <a:t>  </a:t>
                      </a:r>
                      <a:r>
                        <a:rPr lang="es-ES" sz="1600" dirty="0" err="1"/>
                        <a:t>makan</a:t>
                      </a:r>
                      <a:r>
                        <a:rPr lang="es-ES" sz="1600" dirty="0"/>
                        <a:t>?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s-ES" sz="1600" dirty="0"/>
                        <a:t>Ya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s-ES" sz="1600" dirty="0" err="1"/>
                        <a:t>Tidak</a:t>
                      </a:r>
                      <a:endParaRPr lang="es-ES" sz="16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s-ES" sz="1600" dirty="0" err="1"/>
                        <a:t>Apakah</a:t>
                      </a:r>
                      <a:r>
                        <a:rPr lang="es-ES" sz="1600" dirty="0"/>
                        <a:t> gaya </a:t>
                      </a:r>
                      <a:r>
                        <a:rPr lang="es-ES" sz="1600" dirty="0" err="1"/>
                        <a:t>hidup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pasien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dapat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diprediksi</a:t>
                      </a:r>
                      <a:r>
                        <a:rPr lang="es-ES" sz="1600" dirty="0"/>
                        <a:t> (</a:t>
                      </a:r>
                      <a:r>
                        <a:rPr lang="es-ES" sz="1600" dirty="0" err="1"/>
                        <a:t>misalnya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pola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makan</a:t>
                      </a:r>
                      <a:r>
                        <a:rPr lang="es-ES" sz="1600" dirty="0"/>
                        <a:t>, </a:t>
                      </a:r>
                      <a:r>
                        <a:rPr lang="es-ES" sz="1600" dirty="0" err="1"/>
                        <a:t>jam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kerja</a:t>
                      </a:r>
                      <a:r>
                        <a:rPr lang="es-ES" sz="1600" dirty="0"/>
                        <a:t>)?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s-ES" sz="1600" dirty="0"/>
                        <a:t>Ya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ound Single Corner Rectangle 4"/>
          <p:cNvSpPr/>
          <p:nvPr/>
        </p:nvSpPr>
        <p:spPr>
          <a:xfrm>
            <a:off x="483197" y="1869192"/>
            <a:ext cx="2488603" cy="736848"/>
          </a:xfrm>
          <a:prstGeom prst="round1Rect">
            <a:avLst/>
          </a:prstGeom>
          <a:solidFill>
            <a:srgbClr val="D52B1E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lIns="15431" rIns="1543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Arial" panose="020B0604020202020204"/>
                <a:cs typeface="DIN-Medium"/>
              </a:rPr>
              <a:t>Basal +/Bolus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DIN-Medium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2969129" y="1875484"/>
            <a:ext cx="3203071" cy="736848"/>
          </a:xfrm>
          <a:prstGeom prst="round1Rect">
            <a:avLst/>
          </a:prstGeom>
          <a:solidFill>
            <a:srgbClr val="00B0F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lIns="15431" rIns="1543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DIN-Medium"/>
              </a:rPr>
              <a:t>Faktor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DIN-Medium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6172201" y="1880078"/>
            <a:ext cx="2514600" cy="736848"/>
          </a:xfrm>
          <a:prstGeom prst="round1Rect">
            <a:avLst/>
          </a:prstGeom>
          <a:solidFill>
            <a:srgbClr val="D52B1E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lIns="15431" rIns="1543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DIN-Medium"/>
              </a:rPr>
              <a:t>Premix</a:t>
            </a:r>
          </a:p>
        </p:txBody>
      </p:sp>
    </p:spTree>
    <p:extLst>
      <p:ext uri="{BB962C8B-B14F-4D97-AF65-F5344CB8AC3E}">
        <p14:creationId xmlns:p14="http://schemas.microsoft.com/office/powerpoint/2010/main" val="252361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Jenni </a:t>
            </a:r>
            <a:r>
              <a:rPr lang="en-US" dirty="0" err="1">
                <a:solidFill>
                  <a:srgbClr val="FF0000"/>
                </a:solidFill>
              </a:rPr>
              <a:t>merupakan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kandidat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potensial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intensifikasi</a:t>
            </a:r>
            <a:r>
              <a:rPr lang="en-US" dirty="0">
                <a:solidFill>
                  <a:srgbClr val="FF0000"/>
                </a:solidFill>
              </a:rPr>
              <a:t> basal +/bolus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t="8689" r="16875"/>
          <a:stretch/>
        </p:blipFill>
        <p:spPr>
          <a:xfrm>
            <a:off x="571500" y="1760037"/>
            <a:ext cx="2826793" cy="36872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71248" y="1760037"/>
            <a:ext cx="5472752" cy="36872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Terapi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insulin basal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tidak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memberikan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kontrol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cukup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mencapai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target HbA1c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memerlukan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kontrol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prandial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lebih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baik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Karena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tidak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tetap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memerlukan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terapi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mengakomodasi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fleksibilitas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waktu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tidak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mempunyai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masalah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untuk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melakukan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terapi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dengan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banyak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injeksi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0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Humalog">
      <a:dk1>
        <a:srgbClr val="000000"/>
      </a:dk1>
      <a:lt1>
        <a:sysClr val="window" lastClr="FFFFFF"/>
      </a:lt1>
      <a:dk2>
        <a:srgbClr val="532E60"/>
      </a:dk2>
      <a:lt2>
        <a:srgbClr val="827963"/>
      </a:lt2>
      <a:accent1>
        <a:srgbClr val="850057"/>
      </a:accent1>
      <a:accent2>
        <a:srgbClr val="DC0451"/>
      </a:accent2>
      <a:accent3>
        <a:srgbClr val="E17000"/>
      </a:accent3>
      <a:accent4>
        <a:srgbClr val="F0AB00"/>
      </a:accent4>
      <a:accent5>
        <a:srgbClr val="988F86"/>
      </a:accent5>
      <a:accent6>
        <a:srgbClr val="B7B1A9"/>
      </a:accent6>
      <a:hlink>
        <a:srgbClr val="850057"/>
      </a:hlink>
      <a:folHlink>
        <a:srgbClr val="DC045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6_Custom Design">
  <a:themeElements>
    <a:clrScheme name="Humalog">
      <a:dk1>
        <a:srgbClr val="000000"/>
      </a:dk1>
      <a:lt1>
        <a:sysClr val="window" lastClr="FFFFFF"/>
      </a:lt1>
      <a:dk2>
        <a:srgbClr val="532E60"/>
      </a:dk2>
      <a:lt2>
        <a:srgbClr val="827963"/>
      </a:lt2>
      <a:accent1>
        <a:srgbClr val="850057"/>
      </a:accent1>
      <a:accent2>
        <a:srgbClr val="DC0451"/>
      </a:accent2>
      <a:accent3>
        <a:srgbClr val="E17000"/>
      </a:accent3>
      <a:accent4>
        <a:srgbClr val="F0AB00"/>
      </a:accent4>
      <a:accent5>
        <a:srgbClr val="988F86"/>
      </a:accent5>
      <a:accent6>
        <a:srgbClr val="B7B1A9"/>
      </a:accent6>
      <a:hlink>
        <a:srgbClr val="850057"/>
      </a:hlink>
      <a:folHlink>
        <a:srgbClr val="DC0451"/>
      </a:folHlink>
    </a:clrScheme>
    <a:fontScheme name="Humalog">
      <a:majorFont>
        <a:latin typeface="Arial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Custom 11">
      <a:dk1>
        <a:srgbClr val="000000"/>
      </a:dk1>
      <a:lt1>
        <a:sysClr val="window" lastClr="FFFFFF"/>
      </a:lt1>
      <a:dk2>
        <a:srgbClr val="532E60"/>
      </a:dk2>
      <a:lt2>
        <a:srgbClr val="827963"/>
      </a:lt2>
      <a:accent1>
        <a:srgbClr val="850057"/>
      </a:accent1>
      <a:accent2>
        <a:srgbClr val="DC0451"/>
      </a:accent2>
      <a:accent3>
        <a:srgbClr val="E17000"/>
      </a:accent3>
      <a:accent4>
        <a:srgbClr val="F0AB00"/>
      </a:accent4>
      <a:accent5>
        <a:srgbClr val="988F86"/>
      </a:accent5>
      <a:accent6>
        <a:srgbClr val="B7B1A9"/>
      </a:accent6>
      <a:hlink>
        <a:srgbClr val="850057"/>
      </a:hlink>
      <a:folHlink>
        <a:srgbClr val="8500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11734</TotalTime>
  <Words>1613</Words>
  <Application>Microsoft Office PowerPoint</Application>
  <PresentationFormat>On-screen Show (4:3)</PresentationFormat>
  <Paragraphs>267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1_Office Theme</vt:lpstr>
      <vt:lpstr>26_Custom Design</vt:lpstr>
      <vt:lpstr>5_Custom Design</vt:lpstr>
      <vt:lpstr>Intensifikasi Insulin setelah Insulin Basal dengan Humalog</vt:lpstr>
      <vt:lpstr>Objective</vt:lpstr>
      <vt:lpstr>Perkenalkan Jenni</vt:lpstr>
      <vt:lpstr>Tanda Klinis dan Hasil Lab</vt:lpstr>
      <vt:lpstr>Pertanyaan Polling</vt:lpstr>
      <vt:lpstr>Insulin Basal Kadang-kadang Tidak Cukup Bagi Pasien untuk Mencapai Target HbA1c &lt;7%</vt:lpstr>
      <vt:lpstr>Panduan Terapi Insulin menurut ADA 2017</vt:lpstr>
      <vt:lpstr>Pertimbangan Pemilihan Terapi Intensifikasi</vt:lpstr>
      <vt:lpstr>Jenni merupakan kandidat potensial untuk intensifikasi basal +/bolus</vt:lpstr>
      <vt:lpstr>Insulin Lispro (rDNA origin) [Humalog®]</vt:lpstr>
      <vt:lpstr>Humalog – Insulin Lispro</vt:lpstr>
      <vt:lpstr>PowerPoint Presentation</vt:lpstr>
      <vt:lpstr>Humalog Lebih Menyerupai Sekresi Insulin Fisiologis Dibandingkan Insulin Manusia Reguler</vt:lpstr>
      <vt:lpstr>Humalog vs Reguler Human Insulin: Data</vt:lpstr>
      <vt:lpstr>Humalog Mengembalikan Gula Darah Post Prandial ke Tingkat Sebelum Makan (Pre-meal) Dua Kali Lebih Cepat</vt:lpstr>
      <vt:lpstr>Episode Hipoglikemia Nokturnal Lebih Sedikit Dibandingkan Human Insulin Reguler</vt:lpstr>
      <vt:lpstr>Bagaimana Memulai Terapi dengan Humalog?</vt:lpstr>
      <vt:lpstr>Profil Produk Humalog</vt:lpstr>
      <vt:lpstr>Humalog tersedia dalam sediaan KwikPen</vt:lpstr>
      <vt:lpstr>Humalog KwikPen Disukai oleh Pasien</vt:lpstr>
      <vt:lpstr>PowerPoint Presentation</vt:lpstr>
      <vt:lpstr>PowerPoint Presentation</vt:lpstr>
      <vt:lpstr>PowerPoint Presentation</vt:lpstr>
    </vt:vector>
  </TitlesOfParts>
  <Company>Eli Lilly and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Intensifikasi Insulin setelah Insulin Basal dengan Humalog</dc:title>
  <dc:creator>Gde Paryawan Sumantri - Network</dc:creator>
  <cp:lastModifiedBy>acer</cp:lastModifiedBy>
  <cp:revision>25</cp:revision>
  <cp:lastPrinted>2018-09-17T05:18:58Z</cp:lastPrinted>
  <dcterms:created xsi:type="dcterms:W3CDTF">2017-11-30T08:46:53Z</dcterms:created>
  <dcterms:modified xsi:type="dcterms:W3CDTF">2019-02-22T06:36:34Z</dcterms:modified>
</cp:coreProperties>
</file>